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21" r:id="rId2"/>
    <p:sldId id="351" r:id="rId3"/>
    <p:sldId id="2147471507" r:id="rId4"/>
    <p:sldId id="2147471508" r:id="rId5"/>
    <p:sldId id="2147471519" r:id="rId6"/>
    <p:sldId id="689" r:id="rId7"/>
    <p:sldId id="2147471523" r:id="rId8"/>
    <p:sldId id="371" r:id="rId9"/>
    <p:sldId id="358" r:id="rId10"/>
    <p:sldId id="691" r:id="rId11"/>
    <p:sldId id="2147471525" r:id="rId12"/>
    <p:sldId id="284" r:id="rId13"/>
    <p:sldId id="355" r:id="rId14"/>
    <p:sldId id="2147471524" r:id="rId15"/>
    <p:sldId id="377" r:id="rId16"/>
    <p:sldId id="2147471526" r:id="rId17"/>
    <p:sldId id="2147471510" r:id="rId18"/>
    <p:sldId id="214570558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49" autoAdjust="0"/>
  </p:normalViewPr>
  <p:slideViewPr>
    <p:cSldViewPr snapToGrid="0">
      <p:cViewPr varScale="1">
        <p:scale>
          <a:sx n="106" d="100"/>
          <a:sy n="106" d="100"/>
        </p:scale>
        <p:origin x="17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Claimants over $150,000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71858060388016"/>
          <c:y val="0.17539599737532804"/>
          <c:w val="0.78992881590225883"/>
          <c:h val="0.60656332020997372"/>
        </c:manualLayout>
      </c:layout>
      <c:lineChart>
        <c:grouping val="standard"/>
        <c:varyColors val="0"/>
        <c:ser>
          <c:idx val="0"/>
          <c:order val="0"/>
          <c:tx>
            <c:strRef>
              <c:f>Sheet1!$B$1</c:f>
              <c:strCache>
                <c:ptCount val="1"/>
                <c:pt idx="0">
                  <c:v>Claims over $150,000</c:v>
                </c:pt>
              </c:strCache>
            </c:strRef>
          </c:tx>
          <c:spPr>
            <a:ln w="28575" cap="rnd">
              <a:solidFill>
                <a:schemeClr val="accent1"/>
              </a:solidFill>
              <a:round/>
            </a:ln>
            <a:effectLst/>
          </c:spPr>
          <c:marker>
            <c:symbol val="none"/>
          </c:marker>
          <c:cat>
            <c:strRef>
              <c:f>Sheet1!$A$2:$A$10</c:f>
              <c:strCache>
                <c:ptCount val="9"/>
                <c:pt idx="0">
                  <c:v>2017</c:v>
                </c:pt>
                <c:pt idx="1">
                  <c:v>2018</c:v>
                </c:pt>
                <c:pt idx="2">
                  <c:v>2019</c:v>
                </c:pt>
                <c:pt idx="3">
                  <c:v>2020</c:v>
                </c:pt>
                <c:pt idx="4">
                  <c:v>2021</c:v>
                </c:pt>
                <c:pt idx="5">
                  <c:v>2022</c:v>
                </c:pt>
                <c:pt idx="6">
                  <c:v>2023</c:v>
                </c:pt>
                <c:pt idx="7">
                  <c:v>2024</c:v>
                </c:pt>
                <c:pt idx="8">
                  <c:v>YTD 2025</c:v>
                </c:pt>
              </c:strCache>
            </c:strRef>
          </c:cat>
          <c:val>
            <c:numRef>
              <c:f>Sheet1!$B$2:$B$10</c:f>
              <c:numCache>
                <c:formatCode>"$"#,##0</c:formatCode>
                <c:ptCount val="9"/>
                <c:pt idx="0">
                  <c:v>2014156</c:v>
                </c:pt>
                <c:pt idx="1">
                  <c:v>2548944</c:v>
                </c:pt>
                <c:pt idx="2">
                  <c:v>2716566</c:v>
                </c:pt>
                <c:pt idx="3">
                  <c:v>3607118</c:v>
                </c:pt>
                <c:pt idx="4">
                  <c:v>2930017</c:v>
                </c:pt>
                <c:pt idx="5">
                  <c:v>2694339</c:v>
                </c:pt>
                <c:pt idx="6">
                  <c:v>5567852</c:v>
                </c:pt>
                <c:pt idx="7">
                  <c:v>6829824</c:v>
                </c:pt>
                <c:pt idx="8">
                  <c:v>6267284</c:v>
                </c:pt>
              </c:numCache>
            </c:numRef>
          </c:val>
          <c:smooth val="0"/>
          <c:extLst>
            <c:ext xmlns:c16="http://schemas.microsoft.com/office/drawing/2014/chart" uri="{C3380CC4-5D6E-409C-BE32-E72D297353CC}">
              <c16:uniqueId val="{00000000-E87D-48F7-AB92-AFEA6165FEFC}"/>
            </c:ext>
          </c:extLst>
        </c:ser>
        <c:dLbls>
          <c:showLegendKey val="0"/>
          <c:showVal val="0"/>
          <c:showCatName val="0"/>
          <c:showSerName val="0"/>
          <c:showPercent val="0"/>
          <c:showBubbleSize val="0"/>
        </c:dLbls>
        <c:smooth val="0"/>
        <c:axId val="410265152"/>
        <c:axId val="410265480"/>
      </c:lineChart>
      <c:catAx>
        <c:axId val="4102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65480"/>
        <c:crosses val="autoZero"/>
        <c:auto val="1"/>
        <c:lblAlgn val="ctr"/>
        <c:lblOffset val="100"/>
        <c:noMultiLvlLbl val="0"/>
      </c:catAx>
      <c:valAx>
        <c:axId val="410265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6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237D3-8EF6-4EE7-B515-1E056B158BCA}"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8C51EF54-6345-43D4-9D42-2B3C0E8D8779}">
      <dgm:prSet/>
      <dgm:spPr/>
      <dgm:t>
        <a:bodyPr/>
        <a:lstStyle/>
        <a:p>
          <a:pPr>
            <a:lnSpc>
              <a:spcPct val="100000"/>
            </a:lnSpc>
          </a:pPr>
          <a:r>
            <a:rPr lang="en-US" dirty="0"/>
            <a:t>Renewal &amp; Open Enrollment Timeline</a:t>
          </a:r>
        </a:p>
      </dgm:t>
    </dgm:pt>
    <dgm:pt modelId="{FAA9316F-5AE1-4773-B89A-83EB00114B07}" type="parTrans" cxnId="{8283EECD-890E-4511-ADC7-DCEE135AD8BA}">
      <dgm:prSet/>
      <dgm:spPr/>
      <dgm:t>
        <a:bodyPr/>
        <a:lstStyle/>
        <a:p>
          <a:endParaRPr lang="en-US"/>
        </a:p>
      </dgm:t>
    </dgm:pt>
    <dgm:pt modelId="{DB0D4238-A0D5-41C1-9269-5501E566DBF6}" type="sibTrans" cxnId="{8283EECD-890E-4511-ADC7-DCEE135AD8BA}">
      <dgm:prSet/>
      <dgm:spPr/>
      <dgm:t>
        <a:bodyPr/>
        <a:lstStyle/>
        <a:p>
          <a:endParaRPr lang="en-US"/>
        </a:p>
      </dgm:t>
    </dgm:pt>
    <dgm:pt modelId="{039D6CDC-5013-470C-B158-DCFE411F9329}">
      <dgm:prSet/>
      <dgm:spPr/>
      <dgm:t>
        <a:bodyPr/>
        <a:lstStyle/>
        <a:p>
          <a:pPr>
            <a:lnSpc>
              <a:spcPct val="100000"/>
            </a:lnSpc>
          </a:pPr>
          <a:r>
            <a:rPr lang="en-US" dirty="0"/>
            <a:t>Long Term Care</a:t>
          </a:r>
        </a:p>
      </dgm:t>
    </dgm:pt>
    <dgm:pt modelId="{0F4E50C1-76B5-490D-A933-1BD496FC1582}" type="parTrans" cxnId="{D9A67624-4FF9-47E9-9E07-CAEC0838F50A}">
      <dgm:prSet/>
      <dgm:spPr/>
      <dgm:t>
        <a:bodyPr/>
        <a:lstStyle/>
        <a:p>
          <a:endParaRPr lang="en-US"/>
        </a:p>
      </dgm:t>
    </dgm:pt>
    <dgm:pt modelId="{FDBBFE26-5A26-4CEC-BA1E-5C154504166B}" type="sibTrans" cxnId="{D9A67624-4FF9-47E9-9E07-CAEC0838F50A}">
      <dgm:prSet/>
      <dgm:spPr/>
      <dgm:t>
        <a:bodyPr/>
        <a:lstStyle/>
        <a:p>
          <a:endParaRPr lang="en-US"/>
        </a:p>
      </dgm:t>
    </dgm:pt>
    <dgm:pt modelId="{77A98F88-6004-48DD-B827-5E07322FE40D}">
      <dgm:prSet/>
      <dgm:spPr/>
      <dgm:t>
        <a:bodyPr/>
        <a:lstStyle/>
        <a:p>
          <a:pPr>
            <a:lnSpc>
              <a:spcPct val="100000"/>
            </a:lnSpc>
          </a:pPr>
          <a:r>
            <a:rPr lang="en-US" dirty="0"/>
            <a:t>Plan Performance</a:t>
          </a:r>
        </a:p>
      </dgm:t>
    </dgm:pt>
    <dgm:pt modelId="{14A725BC-558F-4E06-B7B1-F91F9260EE65}" type="parTrans" cxnId="{F4B6C96B-B24C-4A21-91D6-0827C64D2C6F}">
      <dgm:prSet/>
      <dgm:spPr/>
      <dgm:t>
        <a:bodyPr/>
        <a:lstStyle/>
        <a:p>
          <a:endParaRPr lang="en-US"/>
        </a:p>
      </dgm:t>
    </dgm:pt>
    <dgm:pt modelId="{433EB3D6-FCFC-4C06-A6B8-AC313DE6ABC4}" type="sibTrans" cxnId="{F4B6C96B-B24C-4A21-91D6-0827C64D2C6F}">
      <dgm:prSet/>
      <dgm:spPr/>
      <dgm:t>
        <a:bodyPr/>
        <a:lstStyle/>
        <a:p>
          <a:endParaRPr lang="en-US"/>
        </a:p>
      </dgm:t>
    </dgm:pt>
    <dgm:pt modelId="{11C9F557-250E-48C9-BC19-D4808F8C4162}">
      <dgm:prSet/>
      <dgm:spPr/>
      <dgm:t>
        <a:bodyPr/>
        <a:lstStyle/>
        <a:p>
          <a:pPr>
            <a:lnSpc>
              <a:spcPct val="100000"/>
            </a:lnSpc>
          </a:pPr>
          <a:r>
            <a:rPr lang="en-US" dirty="0"/>
            <a:t>Strategic Initiatives</a:t>
          </a:r>
        </a:p>
      </dgm:t>
    </dgm:pt>
    <dgm:pt modelId="{F18AA2E8-09BE-4FE7-B265-B069706081D5}" type="parTrans" cxnId="{6C50696E-B24E-46E8-8D33-FB9F04AF2954}">
      <dgm:prSet/>
      <dgm:spPr/>
      <dgm:t>
        <a:bodyPr/>
        <a:lstStyle/>
        <a:p>
          <a:endParaRPr lang="en-US"/>
        </a:p>
      </dgm:t>
    </dgm:pt>
    <dgm:pt modelId="{B8E25DE6-14E6-40AF-9DD1-EF9F690811B0}" type="sibTrans" cxnId="{6C50696E-B24E-46E8-8D33-FB9F04AF2954}">
      <dgm:prSet/>
      <dgm:spPr/>
      <dgm:t>
        <a:bodyPr/>
        <a:lstStyle/>
        <a:p>
          <a:endParaRPr lang="en-US"/>
        </a:p>
      </dgm:t>
    </dgm:pt>
    <dgm:pt modelId="{6B723CA7-E269-46BB-A33A-02243DD4D1B9}" type="pres">
      <dgm:prSet presAssocID="{F3C237D3-8EF6-4EE7-B515-1E056B158BCA}" presName="root" presStyleCnt="0">
        <dgm:presLayoutVars>
          <dgm:dir/>
          <dgm:resizeHandles val="exact"/>
        </dgm:presLayoutVars>
      </dgm:prSet>
      <dgm:spPr/>
    </dgm:pt>
    <dgm:pt modelId="{40912BF8-414C-489C-BCD2-682EBEA105C7}" type="pres">
      <dgm:prSet presAssocID="{77A98F88-6004-48DD-B827-5E07322FE40D}" presName="compNode" presStyleCnt="0"/>
      <dgm:spPr/>
    </dgm:pt>
    <dgm:pt modelId="{A1D6DB7B-9868-440F-B622-60E49A8B60F3}" type="pres">
      <dgm:prSet presAssocID="{77A98F88-6004-48DD-B827-5E07322FE40D}" presName="bgRect" presStyleLbl="bgShp" presStyleIdx="0" presStyleCnt="4"/>
      <dgm:spPr/>
    </dgm:pt>
    <dgm:pt modelId="{FE7065E9-E186-4E4D-B6FC-A63B47308630}" type="pres">
      <dgm:prSet presAssocID="{77A98F88-6004-48DD-B827-5E07322FE40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ggy Bank with solid fill"/>
        </a:ext>
      </dgm:extLst>
    </dgm:pt>
    <dgm:pt modelId="{85649E58-5FB7-468E-A433-E694A5B4AC84}" type="pres">
      <dgm:prSet presAssocID="{77A98F88-6004-48DD-B827-5E07322FE40D}" presName="spaceRect" presStyleCnt="0"/>
      <dgm:spPr/>
    </dgm:pt>
    <dgm:pt modelId="{E8C4A7A9-4B1C-4B53-ADEF-BB0FB176D5E4}" type="pres">
      <dgm:prSet presAssocID="{77A98F88-6004-48DD-B827-5E07322FE40D}" presName="parTx" presStyleLbl="revTx" presStyleIdx="0" presStyleCnt="4">
        <dgm:presLayoutVars>
          <dgm:chMax val="0"/>
          <dgm:chPref val="0"/>
        </dgm:presLayoutVars>
      </dgm:prSet>
      <dgm:spPr/>
    </dgm:pt>
    <dgm:pt modelId="{81BF6580-9913-4A3A-8AB4-13F27B1ACF8F}" type="pres">
      <dgm:prSet presAssocID="{433EB3D6-FCFC-4C06-A6B8-AC313DE6ABC4}" presName="sibTrans" presStyleCnt="0"/>
      <dgm:spPr/>
    </dgm:pt>
    <dgm:pt modelId="{026183E2-C69E-458A-86F2-EBDE45B3D946}" type="pres">
      <dgm:prSet presAssocID="{11C9F557-250E-48C9-BC19-D4808F8C4162}" presName="compNode" presStyleCnt="0"/>
      <dgm:spPr/>
    </dgm:pt>
    <dgm:pt modelId="{8609EFFF-ACB6-4C47-B195-B956B3F39604}" type="pres">
      <dgm:prSet presAssocID="{11C9F557-250E-48C9-BC19-D4808F8C4162}" presName="bgRect" presStyleLbl="bgShp" presStyleIdx="1" presStyleCnt="4"/>
      <dgm:spPr/>
    </dgm:pt>
    <dgm:pt modelId="{C188EEBD-2F9E-46E5-A9B4-926A62FA2A77}" type="pres">
      <dgm:prSet presAssocID="{11C9F557-250E-48C9-BC19-D4808F8C416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6DCCEB9B-5DF0-4E0B-A249-78FE970A3676}" type="pres">
      <dgm:prSet presAssocID="{11C9F557-250E-48C9-BC19-D4808F8C4162}" presName="spaceRect" presStyleCnt="0"/>
      <dgm:spPr/>
    </dgm:pt>
    <dgm:pt modelId="{5B6E97A3-AEF4-4918-986B-3182A5F5EF18}" type="pres">
      <dgm:prSet presAssocID="{11C9F557-250E-48C9-BC19-D4808F8C4162}" presName="parTx" presStyleLbl="revTx" presStyleIdx="1" presStyleCnt="4">
        <dgm:presLayoutVars>
          <dgm:chMax val="0"/>
          <dgm:chPref val="0"/>
        </dgm:presLayoutVars>
      </dgm:prSet>
      <dgm:spPr/>
    </dgm:pt>
    <dgm:pt modelId="{8097B353-BA39-4ED4-9404-9AB56A4595E7}" type="pres">
      <dgm:prSet presAssocID="{B8E25DE6-14E6-40AF-9DD1-EF9F690811B0}" presName="sibTrans" presStyleCnt="0"/>
      <dgm:spPr/>
    </dgm:pt>
    <dgm:pt modelId="{DBC024F2-B8DA-44AB-B22C-F81E5B29866F}" type="pres">
      <dgm:prSet presAssocID="{8C51EF54-6345-43D4-9D42-2B3C0E8D8779}" presName="compNode" presStyleCnt="0"/>
      <dgm:spPr/>
    </dgm:pt>
    <dgm:pt modelId="{A2972551-7A7F-4023-8B12-EFE21AB6F7D2}" type="pres">
      <dgm:prSet presAssocID="{8C51EF54-6345-43D4-9D42-2B3C0E8D8779}" presName="bgRect" presStyleLbl="bgShp" presStyleIdx="2" presStyleCnt="4"/>
      <dgm:spPr/>
    </dgm:pt>
    <dgm:pt modelId="{424CBAD1-B151-497D-B212-1B8EA4199FA0}" type="pres">
      <dgm:prSet presAssocID="{8C51EF54-6345-43D4-9D42-2B3C0E8D87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4825C56B-16D0-43A1-8D5F-6CF051B6E70F}" type="pres">
      <dgm:prSet presAssocID="{8C51EF54-6345-43D4-9D42-2B3C0E8D8779}" presName="spaceRect" presStyleCnt="0"/>
      <dgm:spPr/>
    </dgm:pt>
    <dgm:pt modelId="{9C0BA5C2-2DF2-44B3-9FF5-98E778E99176}" type="pres">
      <dgm:prSet presAssocID="{8C51EF54-6345-43D4-9D42-2B3C0E8D8779}" presName="parTx" presStyleLbl="revTx" presStyleIdx="2" presStyleCnt="4">
        <dgm:presLayoutVars>
          <dgm:chMax val="0"/>
          <dgm:chPref val="0"/>
        </dgm:presLayoutVars>
      </dgm:prSet>
      <dgm:spPr/>
    </dgm:pt>
    <dgm:pt modelId="{26CDD42A-D080-42AF-9AFB-6AC75447E72F}" type="pres">
      <dgm:prSet presAssocID="{DB0D4238-A0D5-41C1-9269-5501E566DBF6}" presName="sibTrans" presStyleCnt="0"/>
      <dgm:spPr/>
    </dgm:pt>
    <dgm:pt modelId="{D328B507-3B39-451F-8DE7-AE914CEA005B}" type="pres">
      <dgm:prSet presAssocID="{039D6CDC-5013-470C-B158-DCFE411F9329}" presName="compNode" presStyleCnt="0"/>
      <dgm:spPr/>
    </dgm:pt>
    <dgm:pt modelId="{73AEA233-12BB-48F1-ABF6-400E053809FD}" type="pres">
      <dgm:prSet presAssocID="{039D6CDC-5013-470C-B158-DCFE411F9329}" presName="bgRect" presStyleLbl="bgShp" presStyleIdx="3" presStyleCnt="4"/>
      <dgm:spPr/>
    </dgm:pt>
    <dgm:pt modelId="{EC87840A-1023-484B-A8E5-01606C23DDAB}" type="pres">
      <dgm:prSet presAssocID="{039D6CDC-5013-470C-B158-DCFE411F93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uge"/>
        </a:ext>
      </dgm:extLst>
    </dgm:pt>
    <dgm:pt modelId="{8535D384-E7EF-49F1-AD61-62F03D279881}" type="pres">
      <dgm:prSet presAssocID="{039D6CDC-5013-470C-B158-DCFE411F9329}" presName="spaceRect" presStyleCnt="0"/>
      <dgm:spPr/>
    </dgm:pt>
    <dgm:pt modelId="{946C332D-510F-4B69-953D-8676D1FC8761}" type="pres">
      <dgm:prSet presAssocID="{039D6CDC-5013-470C-B158-DCFE411F9329}" presName="parTx" presStyleLbl="revTx" presStyleIdx="3" presStyleCnt="4">
        <dgm:presLayoutVars>
          <dgm:chMax val="0"/>
          <dgm:chPref val="0"/>
        </dgm:presLayoutVars>
      </dgm:prSet>
      <dgm:spPr/>
    </dgm:pt>
  </dgm:ptLst>
  <dgm:cxnLst>
    <dgm:cxn modelId="{29DB3903-1E78-4866-92D2-8E6676A08536}" type="presOf" srcId="{F3C237D3-8EF6-4EE7-B515-1E056B158BCA}" destId="{6B723CA7-E269-46BB-A33A-02243DD4D1B9}" srcOrd="0" destOrd="0" presId="urn:microsoft.com/office/officeart/2018/2/layout/IconVerticalSolidList"/>
    <dgm:cxn modelId="{D9A67624-4FF9-47E9-9E07-CAEC0838F50A}" srcId="{F3C237D3-8EF6-4EE7-B515-1E056B158BCA}" destId="{039D6CDC-5013-470C-B158-DCFE411F9329}" srcOrd="3" destOrd="0" parTransId="{0F4E50C1-76B5-490D-A933-1BD496FC1582}" sibTransId="{FDBBFE26-5A26-4CEC-BA1E-5C154504166B}"/>
    <dgm:cxn modelId="{F4B6C96B-B24C-4A21-91D6-0827C64D2C6F}" srcId="{F3C237D3-8EF6-4EE7-B515-1E056B158BCA}" destId="{77A98F88-6004-48DD-B827-5E07322FE40D}" srcOrd="0" destOrd="0" parTransId="{14A725BC-558F-4E06-B7B1-F91F9260EE65}" sibTransId="{433EB3D6-FCFC-4C06-A6B8-AC313DE6ABC4}"/>
    <dgm:cxn modelId="{6C50696E-B24E-46E8-8D33-FB9F04AF2954}" srcId="{F3C237D3-8EF6-4EE7-B515-1E056B158BCA}" destId="{11C9F557-250E-48C9-BC19-D4808F8C4162}" srcOrd="1" destOrd="0" parTransId="{F18AA2E8-09BE-4FE7-B265-B069706081D5}" sibTransId="{B8E25DE6-14E6-40AF-9DD1-EF9F690811B0}"/>
    <dgm:cxn modelId="{C7FE0672-DAA3-4290-9884-4FD1C1060C5A}" type="presOf" srcId="{8C51EF54-6345-43D4-9D42-2B3C0E8D8779}" destId="{9C0BA5C2-2DF2-44B3-9FF5-98E778E99176}" srcOrd="0" destOrd="0" presId="urn:microsoft.com/office/officeart/2018/2/layout/IconVerticalSolidList"/>
    <dgm:cxn modelId="{75119454-DCF0-4203-9D88-32E337B38CD7}" type="presOf" srcId="{11C9F557-250E-48C9-BC19-D4808F8C4162}" destId="{5B6E97A3-AEF4-4918-986B-3182A5F5EF18}" srcOrd="0" destOrd="0" presId="urn:microsoft.com/office/officeart/2018/2/layout/IconVerticalSolidList"/>
    <dgm:cxn modelId="{9737917E-DB42-4863-87C7-1F528E393BAD}" type="presOf" srcId="{039D6CDC-5013-470C-B158-DCFE411F9329}" destId="{946C332D-510F-4B69-953D-8676D1FC8761}" srcOrd="0" destOrd="0" presId="urn:microsoft.com/office/officeart/2018/2/layout/IconVerticalSolidList"/>
    <dgm:cxn modelId="{8283EECD-890E-4511-ADC7-DCEE135AD8BA}" srcId="{F3C237D3-8EF6-4EE7-B515-1E056B158BCA}" destId="{8C51EF54-6345-43D4-9D42-2B3C0E8D8779}" srcOrd="2" destOrd="0" parTransId="{FAA9316F-5AE1-4773-B89A-83EB00114B07}" sibTransId="{DB0D4238-A0D5-41C1-9269-5501E566DBF6}"/>
    <dgm:cxn modelId="{494D14E8-D312-425A-ACB9-E58CCC656884}" type="presOf" srcId="{77A98F88-6004-48DD-B827-5E07322FE40D}" destId="{E8C4A7A9-4B1C-4B53-ADEF-BB0FB176D5E4}" srcOrd="0" destOrd="0" presId="urn:microsoft.com/office/officeart/2018/2/layout/IconVerticalSolidList"/>
    <dgm:cxn modelId="{0D807DA1-31AC-471E-A458-7A904B0C73A5}" type="presParOf" srcId="{6B723CA7-E269-46BB-A33A-02243DD4D1B9}" destId="{40912BF8-414C-489C-BCD2-682EBEA105C7}" srcOrd="0" destOrd="0" presId="urn:microsoft.com/office/officeart/2018/2/layout/IconVerticalSolidList"/>
    <dgm:cxn modelId="{C8CB9CB0-E857-40BB-BAED-1E78708BD884}" type="presParOf" srcId="{40912BF8-414C-489C-BCD2-682EBEA105C7}" destId="{A1D6DB7B-9868-440F-B622-60E49A8B60F3}" srcOrd="0" destOrd="0" presId="urn:microsoft.com/office/officeart/2018/2/layout/IconVerticalSolidList"/>
    <dgm:cxn modelId="{11EE8358-D351-47E5-B878-3A36A7A703F8}" type="presParOf" srcId="{40912BF8-414C-489C-BCD2-682EBEA105C7}" destId="{FE7065E9-E186-4E4D-B6FC-A63B47308630}" srcOrd="1" destOrd="0" presId="urn:microsoft.com/office/officeart/2018/2/layout/IconVerticalSolidList"/>
    <dgm:cxn modelId="{E4A856CC-3CDF-43F1-B107-C7EA73295346}" type="presParOf" srcId="{40912BF8-414C-489C-BCD2-682EBEA105C7}" destId="{85649E58-5FB7-468E-A433-E694A5B4AC84}" srcOrd="2" destOrd="0" presId="urn:microsoft.com/office/officeart/2018/2/layout/IconVerticalSolidList"/>
    <dgm:cxn modelId="{77FC0715-B1DB-4642-B88E-753C4DF1B66E}" type="presParOf" srcId="{40912BF8-414C-489C-BCD2-682EBEA105C7}" destId="{E8C4A7A9-4B1C-4B53-ADEF-BB0FB176D5E4}" srcOrd="3" destOrd="0" presId="urn:microsoft.com/office/officeart/2018/2/layout/IconVerticalSolidList"/>
    <dgm:cxn modelId="{69BCBBD0-27B4-4F89-8854-61425BD7E6B9}" type="presParOf" srcId="{6B723CA7-E269-46BB-A33A-02243DD4D1B9}" destId="{81BF6580-9913-4A3A-8AB4-13F27B1ACF8F}" srcOrd="1" destOrd="0" presId="urn:microsoft.com/office/officeart/2018/2/layout/IconVerticalSolidList"/>
    <dgm:cxn modelId="{08AFBAA6-BE46-4BD4-9081-3D8407C8DE4C}" type="presParOf" srcId="{6B723CA7-E269-46BB-A33A-02243DD4D1B9}" destId="{026183E2-C69E-458A-86F2-EBDE45B3D946}" srcOrd="2" destOrd="0" presId="urn:microsoft.com/office/officeart/2018/2/layout/IconVerticalSolidList"/>
    <dgm:cxn modelId="{055CB398-4132-4E84-9DDE-FD0007B2CADE}" type="presParOf" srcId="{026183E2-C69E-458A-86F2-EBDE45B3D946}" destId="{8609EFFF-ACB6-4C47-B195-B956B3F39604}" srcOrd="0" destOrd="0" presId="urn:microsoft.com/office/officeart/2018/2/layout/IconVerticalSolidList"/>
    <dgm:cxn modelId="{ADC08CA6-0ECA-45BA-B8B1-EDCA8EA28978}" type="presParOf" srcId="{026183E2-C69E-458A-86F2-EBDE45B3D946}" destId="{C188EEBD-2F9E-46E5-A9B4-926A62FA2A77}" srcOrd="1" destOrd="0" presId="urn:microsoft.com/office/officeart/2018/2/layout/IconVerticalSolidList"/>
    <dgm:cxn modelId="{3801D503-D5A2-44E8-84A1-AA813B611CB1}" type="presParOf" srcId="{026183E2-C69E-458A-86F2-EBDE45B3D946}" destId="{6DCCEB9B-5DF0-4E0B-A249-78FE970A3676}" srcOrd="2" destOrd="0" presId="urn:microsoft.com/office/officeart/2018/2/layout/IconVerticalSolidList"/>
    <dgm:cxn modelId="{3E74999D-A70A-4855-93A8-7FF775D24E28}" type="presParOf" srcId="{026183E2-C69E-458A-86F2-EBDE45B3D946}" destId="{5B6E97A3-AEF4-4918-986B-3182A5F5EF18}" srcOrd="3" destOrd="0" presId="urn:microsoft.com/office/officeart/2018/2/layout/IconVerticalSolidList"/>
    <dgm:cxn modelId="{F9DD5CF2-08E8-4F32-AFA3-A893A83F0CD7}" type="presParOf" srcId="{6B723CA7-E269-46BB-A33A-02243DD4D1B9}" destId="{8097B353-BA39-4ED4-9404-9AB56A4595E7}" srcOrd="3" destOrd="0" presId="urn:microsoft.com/office/officeart/2018/2/layout/IconVerticalSolidList"/>
    <dgm:cxn modelId="{5208F55F-2474-4288-8CCA-E629C19B7187}" type="presParOf" srcId="{6B723CA7-E269-46BB-A33A-02243DD4D1B9}" destId="{DBC024F2-B8DA-44AB-B22C-F81E5B29866F}" srcOrd="4" destOrd="0" presId="urn:microsoft.com/office/officeart/2018/2/layout/IconVerticalSolidList"/>
    <dgm:cxn modelId="{5A13B39D-2E2A-4445-9751-DAEBFF5DB974}" type="presParOf" srcId="{DBC024F2-B8DA-44AB-B22C-F81E5B29866F}" destId="{A2972551-7A7F-4023-8B12-EFE21AB6F7D2}" srcOrd="0" destOrd="0" presId="urn:microsoft.com/office/officeart/2018/2/layout/IconVerticalSolidList"/>
    <dgm:cxn modelId="{24E37042-5591-4375-8531-D920D8D851D3}" type="presParOf" srcId="{DBC024F2-B8DA-44AB-B22C-F81E5B29866F}" destId="{424CBAD1-B151-497D-B212-1B8EA4199FA0}" srcOrd="1" destOrd="0" presId="urn:microsoft.com/office/officeart/2018/2/layout/IconVerticalSolidList"/>
    <dgm:cxn modelId="{443B4123-70B0-48C8-9BB5-9B52C5567B32}" type="presParOf" srcId="{DBC024F2-B8DA-44AB-B22C-F81E5B29866F}" destId="{4825C56B-16D0-43A1-8D5F-6CF051B6E70F}" srcOrd="2" destOrd="0" presId="urn:microsoft.com/office/officeart/2018/2/layout/IconVerticalSolidList"/>
    <dgm:cxn modelId="{F9F6EDD2-46B9-4E21-8BC4-951C4C0D73B1}" type="presParOf" srcId="{DBC024F2-B8DA-44AB-B22C-F81E5B29866F}" destId="{9C0BA5C2-2DF2-44B3-9FF5-98E778E99176}" srcOrd="3" destOrd="0" presId="urn:microsoft.com/office/officeart/2018/2/layout/IconVerticalSolidList"/>
    <dgm:cxn modelId="{8C77BC5F-7BFA-40C8-A15C-3F21D30E19A8}" type="presParOf" srcId="{6B723CA7-E269-46BB-A33A-02243DD4D1B9}" destId="{26CDD42A-D080-42AF-9AFB-6AC75447E72F}" srcOrd="5" destOrd="0" presId="urn:microsoft.com/office/officeart/2018/2/layout/IconVerticalSolidList"/>
    <dgm:cxn modelId="{C9C057BC-B238-4C87-8BDF-81FDCC711089}" type="presParOf" srcId="{6B723CA7-E269-46BB-A33A-02243DD4D1B9}" destId="{D328B507-3B39-451F-8DE7-AE914CEA005B}" srcOrd="6" destOrd="0" presId="urn:microsoft.com/office/officeart/2018/2/layout/IconVerticalSolidList"/>
    <dgm:cxn modelId="{BE58142E-25C3-41F9-9C6A-E10DA4FE4786}" type="presParOf" srcId="{D328B507-3B39-451F-8DE7-AE914CEA005B}" destId="{73AEA233-12BB-48F1-ABF6-400E053809FD}" srcOrd="0" destOrd="0" presId="urn:microsoft.com/office/officeart/2018/2/layout/IconVerticalSolidList"/>
    <dgm:cxn modelId="{07166AAE-90F3-4409-BE5E-5DB5C8C025B2}" type="presParOf" srcId="{D328B507-3B39-451F-8DE7-AE914CEA005B}" destId="{EC87840A-1023-484B-A8E5-01606C23DDAB}" srcOrd="1" destOrd="0" presId="urn:microsoft.com/office/officeart/2018/2/layout/IconVerticalSolidList"/>
    <dgm:cxn modelId="{566F7F36-F7E6-4C7B-AA9E-02050E557C64}" type="presParOf" srcId="{D328B507-3B39-451F-8DE7-AE914CEA005B}" destId="{8535D384-E7EF-49F1-AD61-62F03D279881}" srcOrd="2" destOrd="0" presId="urn:microsoft.com/office/officeart/2018/2/layout/IconVerticalSolidList"/>
    <dgm:cxn modelId="{0E688A6D-01AB-4522-9EBA-29AC18CBC1DD}" type="presParOf" srcId="{D328B507-3B39-451F-8DE7-AE914CEA005B}" destId="{946C332D-510F-4B69-953D-8676D1FC87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6DB7B-9868-440F-B622-60E49A8B60F3}">
      <dsp:nvSpPr>
        <dsp:cNvPr id="0" name=""/>
        <dsp:cNvSpPr/>
      </dsp:nvSpPr>
      <dsp:spPr>
        <a:xfrm>
          <a:off x="0" y="1467"/>
          <a:ext cx="6618511" cy="74362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065E9-E186-4E4D-B6FC-A63B47308630}">
      <dsp:nvSpPr>
        <dsp:cNvPr id="0" name=""/>
        <dsp:cNvSpPr/>
      </dsp:nvSpPr>
      <dsp:spPr>
        <a:xfrm>
          <a:off x="224945" y="168782"/>
          <a:ext cx="408991" cy="4089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4A7A9-4B1C-4B53-ADEF-BB0FB176D5E4}">
      <dsp:nvSpPr>
        <dsp:cNvPr id="0" name=""/>
        <dsp:cNvSpPr/>
      </dsp:nvSpPr>
      <dsp:spPr>
        <a:xfrm>
          <a:off x="858882" y="1467"/>
          <a:ext cx="5759629" cy="74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0" tIns="78700" rIns="78700" bIns="78700" numCol="1" spcCol="1270" anchor="ctr" anchorCtr="0">
          <a:noAutofit/>
        </a:bodyPr>
        <a:lstStyle/>
        <a:p>
          <a:pPr marL="0" lvl="0" indent="0" algn="l" defTabSz="977900">
            <a:lnSpc>
              <a:spcPct val="100000"/>
            </a:lnSpc>
            <a:spcBef>
              <a:spcPct val="0"/>
            </a:spcBef>
            <a:spcAft>
              <a:spcPct val="35000"/>
            </a:spcAft>
            <a:buNone/>
          </a:pPr>
          <a:r>
            <a:rPr lang="en-US" sz="2200" kern="1200" dirty="0"/>
            <a:t>Plan Performance</a:t>
          </a:r>
        </a:p>
      </dsp:txBody>
      <dsp:txXfrm>
        <a:off x="858882" y="1467"/>
        <a:ext cx="5759629" cy="743621"/>
      </dsp:txXfrm>
    </dsp:sp>
    <dsp:sp modelId="{8609EFFF-ACB6-4C47-B195-B956B3F39604}">
      <dsp:nvSpPr>
        <dsp:cNvPr id="0" name=""/>
        <dsp:cNvSpPr/>
      </dsp:nvSpPr>
      <dsp:spPr>
        <a:xfrm>
          <a:off x="0" y="930993"/>
          <a:ext cx="6618511" cy="74362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8EEBD-2F9E-46E5-A9B4-926A62FA2A77}">
      <dsp:nvSpPr>
        <dsp:cNvPr id="0" name=""/>
        <dsp:cNvSpPr/>
      </dsp:nvSpPr>
      <dsp:spPr>
        <a:xfrm>
          <a:off x="224945" y="1098308"/>
          <a:ext cx="408991" cy="4089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E97A3-AEF4-4918-986B-3182A5F5EF18}">
      <dsp:nvSpPr>
        <dsp:cNvPr id="0" name=""/>
        <dsp:cNvSpPr/>
      </dsp:nvSpPr>
      <dsp:spPr>
        <a:xfrm>
          <a:off x="858882" y="930993"/>
          <a:ext cx="5759629" cy="74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0" tIns="78700" rIns="78700" bIns="78700" numCol="1" spcCol="1270" anchor="ctr" anchorCtr="0">
          <a:noAutofit/>
        </a:bodyPr>
        <a:lstStyle/>
        <a:p>
          <a:pPr marL="0" lvl="0" indent="0" algn="l" defTabSz="977900">
            <a:lnSpc>
              <a:spcPct val="100000"/>
            </a:lnSpc>
            <a:spcBef>
              <a:spcPct val="0"/>
            </a:spcBef>
            <a:spcAft>
              <a:spcPct val="35000"/>
            </a:spcAft>
            <a:buNone/>
          </a:pPr>
          <a:r>
            <a:rPr lang="en-US" sz="2200" kern="1200" dirty="0"/>
            <a:t>Strategic Initiatives</a:t>
          </a:r>
        </a:p>
      </dsp:txBody>
      <dsp:txXfrm>
        <a:off x="858882" y="930993"/>
        <a:ext cx="5759629" cy="743621"/>
      </dsp:txXfrm>
    </dsp:sp>
    <dsp:sp modelId="{A2972551-7A7F-4023-8B12-EFE21AB6F7D2}">
      <dsp:nvSpPr>
        <dsp:cNvPr id="0" name=""/>
        <dsp:cNvSpPr/>
      </dsp:nvSpPr>
      <dsp:spPr>
        <a:xfrm>
          <a:off x="0" y="1860520"/>
          <a:ext cx="6618511" cy="74362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CBAD1-B151-497D-B212-1B8EA4199FA0}">
      <dsp:nvSpPr>
        <dsp:cNvPr id="0" name=""/>
        <dsp:cNvSpPr/>
      </dsp:nvSpPr>
      <dsp:spPr>
        <a:xfrm>
          <a:off x="224945" y="2027835"/>
          <a:ext cx="408991" cy="408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BA5C2-2DF2-44B3-9FF5-98E778E99176}">
      <dsp:nvSpPr>
        <dsp:cNvPr id="0" name=""/>
        <dsp:cNvSpPr/>
      </dsp:nvSpPr>
      <dsp:spPr>
        <a:xfrm>
          <a:off x="858882" y="1860520"/>
          <a:ext cx="5759629" cy="74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0" tIns="78700" rIns="78700" bIns="78700" numCol="1" spcCol="1270" anchor="ctr" anchorCtr="0">
          <a:noAutofit/>
        </a:bodyPr>
        <a:lstStyle/>
        <a:p>
          <a:pPr marL="0" lvl="0" indent="0" algn="l" defTabSz="977900">
            <a:lnSpc>
              <a:spcPct val="100000"/>
            </a:lnSpc>
            <a:spcBef>
              <a:spcPct val="0"/>
            </a:spcBef>
            <a:spcAft>
              <a:spcPct val="35000"/>
            </a:spcAft>
            <a:buNone/>
          </a:pPr>
          <a:r>
            <a:rPr lang="en-US" sz="2200" kern="1200" dirty="0"/>
            <a:t>Renewal &amp; Open Enrollment Timeline</a:t>
          </a:r>
        </a:p>
      </dsp:txBody>
      <dsp:txXfrm>
        <a:off x="858882" y="1860520"/>
        <a:ext cx="5759629" cy="743621"/>
      </dsp:txXfrm>
    </dsp:sp>
    <dsp:sp modelId="{73AEA233-12BB-48F1-ABF6-400E053809FD}">
      <dsp:nvSpPr>
        <dsp:cNvPr id="0" name=""/>
        <dsp:cNvSpPr/>
      </dsp:nvSpPr>
      <dsp:spPr>
        <a:xfrm>
          <a:off x="0" y="2790047"/>
          <a:ext cx="6618511" cy="74362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7840A-1023-484B-A8E5-01606C23DDAB}">
      <dsp:nvSpPr>
        <dsp:cNvPr id="0" name=""/>
        <dsp:cNvSpPr/>
      </dsp:nvSpPr>
      <dsp:spPr>
        <a:xfrm>
          <a:off x="224945" y="2957362"/>
          <a:ext cx="408991" cy="4089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C332D-510F-4B69-953D-8676D1FC8761}">
      <dsp:nvSpPr>
        <dsp:cNvPr id="0" name=""/>
        <dsp:cNvSpPr/>
      </dsp:nvSpPr>
      <dsp:spPr>
        <a:xfrm>
          <a:off x="858882" y="2790047"/>
          <a:ext cx="5759629" cy="74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00" tIns="78700" rIns="78700" bIns="78700" numCol="1" spcCol="1270" anchor="ctr" anchorCtr="0">
          <a:noAutofit/>
        </a:bodyPr>
        <a:lstStyle/>
        <a:p>
          <a:pPr marL="0" lvl="0" indent="0" algn="l" defTabSz="977900">
            <a:lnSpc>
              <a:spcPct val="100000"/>
            </a:lnSpc>
            <a:spcBef>
              <a:spcPct val="0"/>
            </a:spcBef>
            <a:spcAft>
              <a:spcPct val="35000"/>
            </a:spcAft>
            <a:buNone/>
          </a:pPr>
          <a:r>
            <a:rPr lang="en-US" sz="2200" kern="1200" dirty="0"/>
            <a:t>Long Term Care</a:t>
          </a:r>
        </a:p>
      </dsp:txBody>
      <dsp:txXfrm>
        <a:off x="858882" y="2790047"/>
        <a:ext cx="5759629" cy="7436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97A95-6E85-4B91-B42C-A35AD39D9DFC}" type="datetimeFigureOut">
              <a:rPr lang="en-US" smtClean="0"/>
              <a:t>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6872C-99E3-4BBE-9AF5-77D030C5A726}" type="slidenum">
              <a:rPr lang="en-US" smtClean="0"/>
              <a:t>‹#›</a:t>
            </a:fld>
            <a:endParaRPr lang="en-US"/>
          </a:p>
        </p:txBody>
      </p:sp>
    </p:spTree>
    <p:extLst>
      <p:ext uri="{BB962C8B-B14F-4D97-AF65-F5344CB8AC3E}">
        <p14:creationId xmlns:p14="http://schemas.microsoft.com/office/powerpoint/2010/main" val="153229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5-Option</a:t>
            </a:r>
            <a:r>
              <a:rPr lang="en-US" baseline="0" dirty="0"/>
              <a:t> 2 Cover Page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266651-02D9-C949-8344-2390968C25F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49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13</a:t>
            </a:fld>
            <a:endParaRPr lang="en-US"/>
          </a:p>
        </p:txBody>
      </p:sp>
    </p:spTree>
    <p:extLst>
      <p:ext uri="{BB962C8B-B14F-4D97-AF65-F5344CB8AC3E}">
        <p14:creationId xmlns:p14="http://schemas.microsoft.com/office/powerpoint/2010/main" val="324038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E433-A575-B216-4A4A-DBC2B1463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92582-1EB8-459C-8BDF-9D5A230D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B60A9-0F69-FBD9-D93D-319E3082AC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C553FD-058B-330E-3839-9BCD9D5B57E1}"/>
              </a:ext>
            </a:extLst>
          </p:cNvPr>
          <p:cNvSpPr>
            <a:spLocks noGrp="1"/>
          </p:cNvSpPr>
          <p:nvPr>
            <p:ph type="sldNum" sz="quarter" idx="10"/>
          </p:nvPr>
        </p:nvSpPr>
        <p:spPr/>
        <p:txBody>
          <a:bodyPr/>
          <a:lstStyle/>
          <a:p>
            <a:fld id="{7D266651-02D9-C949-8344-2390968C25F3}" type="slidenum">
              <a:rPr lang="en-US" smtClean="0"/>
              <a:pPr/>
              <a:t>14</a:t>
            </a:fld>
            <a:endParaRPr lang="en-US"/>
          </a:p>
        </p:txBody>
      </p:sp>
    </p:spTree>
    <p:extLst>
      <p:ext uri="{BB962C8B-B14F-4D97-AF65-F5344CB8AC3E}">
        <p14:creationId xmlns:p14="http://schemas.microsoft.com/office/powerpoint/2010/main" val="428995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66651-02D9-C949-8344-2390968C25F3}" type="slidenum">
              <a:rPr lang="en-US" smtClean="0"/>
              <a:pPr/>
              <a:t>15</a:t>
            </a:fld>
            <a:endParaRPr lang="en-US"/>
          </a:p>
        </p:txBody>
      </p:sp>
    </p:spTree>
    <p:extLst>
      <p:ext uri="{BB962C8B-B14F-4D97-AF65-F5344CB8AC3E}">
        <p14:creationId xmlns:p14="http://schemas.microsoft.com/office/powerpoint/2010/main" val="153735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2CFC-A65B-C6A0-C2B5-F83BEB20D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3B70F-DF80-3508-F1D8-A390A9326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F9BCF-9C5A-4851-CEB7-4D1704DA3EA0}"/>
              </a:ext>
            </a:extLst>
          </p:cNvPr>
          <p:cNvSpPr>
            <a:spLocks noGrp="1"/>
          </p:cNvSpPr>
          <p:nvPr>
            <p:ph type="body" idx="1"/>
          </p:nvPr>
        </p:nvSpPr>
        <p:spPr/>
        <p:txBody>
          <a:bodyPr/>
          <a:lstStyle/>
          <a:p>
            <a:r>
              <a:rPr lang="en-US" dirty="0"/>
              <a:t>7 –Divider</a:t>
            </a:r>
            <a:r>
              <a:rPr lang="en-US" baseline="0" dirty="0"/>
              <a:t> Slide </a:t>
            </a:r>
            <a:endParaRPr lang="en-US" dirty="0"/>
          </a:p>
        </p:txBody>
      </p:sp>
      <p:sp>
        <p:nvSpPr>
          <p:cNvPr id="4" name="Slide Number Placeholder 3">
            <a:extLst>
              <a:ext uri="{FF2B5EF4-FFF2-40B4-BE49-F238E27FC236}">
                <a16:creationId xmlns:a16="http://schemas.microsoft.com/office/drawing/2014/main" id="{B977BDFE-2788-DB95-7B7F-6C19B2406E96}"/>
              </a:ext>
            </a:extLst>
          </p:cNvPr>
          <p:cNvSpPr>
            <a:spLocks noGrp="1"/>
          </p:cNvSpPr>
          <p:nvPr>
            <p:ph type="sldNum" sz="quarter" idx="10"/>
          </p:nvPr>
        </p:nvSpPr>
        <p:spPr/>
        <p:txBody>
          <a:bodyPr/>
          <a:lstStyle/>
          <a:p>
            <a:fld id="{7D266651-02D9-C949-8344-2390968C25F3}" type="slidenum">
              <a:rPr lang="en-US" smtClean="0"/>
              <a:pPr/>
              <a:t>16</a:t>
            </a:fld>
            <a:endParaRPr lang="en-US" dirty="0"/>
          </a:p>
        </p:txBody>
      </p:sp>
    </p:spTree>
    <p:extLst>
      <p:ext uri="{BB962C8B-B14F-4D97-AF65-F5344CB8AC3E}">
        <p14:creationId xmlns:p14="http://schemas.microsoft.com/office/powerpoint/2010/main" val="36015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F944-DCDF-A667-9938-A36018642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A5A12-BE7F-786E-F896-5A3170F69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F773C-6D6F-240E-1674-736B7C72E21E}"/>
              </a:ext>
            </a:extLst>
          </p:cNvPr>
          <p:cNvSpPr>
            <a:spLocks noGrp="1"/>
          </p:cNvSpPr>
          <p:nvPr>
            <p:ph type="body" idx="1"/>
          </p:nvPr>
        </p:nvSpPr>
        <p:spPr/>
        <p:txBody>
          <a:bodyPr/>
          <a:lstStyle/>
          <a:p>
            <a:fld id="{2F2E90A0-89E6-469C-ABF5-31D22910849F}" type="slidenum">
              <a:rPr lang="en-US" smtClean="0"/>
              <a:pPr/>
              <a:t>17</a:t>
            </a:fld>
            <a:r>
              <a:rPr lang="en-US" dirty="0"/>
              <a:t>-General Disclaimers</a:t>
            </a:r>
          </a:p>
          <a:p>
            <a:endParaRPr lang="en-US" dirty="0"/>
          </a:p>
          <a:p>
            <a:r>
              <a:rPr lang="en-US" b="1" dirty="0"/>
              <a:t>Responsible</a:t>
            </a:r>
            <a:r>
              <a:rPr lang="en-US" b="1" baseline="0" dirty="0"/>
              <a:t> to complete:  N/A, exists in template</a:t>
            </a:r>
          </a:p>
          <a:p>
            <a:endParaRPr lang="en-US" dirty="0"/>
          </a:p>
          <a:p>
            <a:r>
              <a:rPr lang="en-US" b="1" dirty="0"/>
              <a:t>Source</a:t>
            </a:r>
            <a:r>
              <a:rPr lang="en-US" dirty="0"/>
              <a:t>: Gallagher One </a:t>
            </a:r>
          </a:p>
          <a:p>
            <a:r>
              <a:rPr lang="en-US" b="1" dirty="0"/>
              <a:t>Notes</a:t>
            </a:r>
            <a:r>
              <a:rPr lang="en-US" dirty="0"/>
              <a:t>:</a:t>
            </a:r>
            <a:r>
              <a:rPr lang="en-US" baseline="0" dirty="0"/>
              <a:t>  CST to confirm that disclaimer language matches current BOSS disclaimer language</a:t>
            </a:r>
            <a:endParaRPr lang="en-US" dirty="0"/>
          </a:p>
          <a:p>
            <a:endParaRPr lang="en-US" dirty="0"/>
          </a:p>
        </p:txBody>
      </p:sp>
      <p:sp>
        <p:nvSpPr>
          <p:cNvPr id="4" name="Slide Number Placeholder 3">
            <a:extLst>
              <a:ext uri="{FF2B5EF4-FFF2-40B4-BE49-F238E27FC236}">
                <a16:creationId xmlns:a16="http://schemas.microsoft.com/office/drawing/2014/main" id="{C7F2392B-0904-E820-5DB8-F97367DB982D}"/>
              </a:ext>
            </a:extLst>
          </p:cNvPr>
          <p:cNvSpPr>
            <a:spLocks noGrp="1"/>
          </p:cNvSpPr>
          <p:nvPr>
            <p:ph type="sldNum" sz="quarter" idx="10"/>
          </p:nvPr>
        </p:nvSpPr>
        <p:spPr/>
        <p:txBody>
          <a:bodyPr/>
          <a:lstStyle/>
          <a:p>
            <a:fld id="{7D266651-02D9-C949-8344-2390968C25F3}" type="slidenum">
              <a:rPr lang="en-US" smtClean="0"/>
              <a:pPr/>
              <a:t>17</a:t>
            </a:fld>
            <a:endParaRPr lang="en-US"/>
          </a:p>
        </p:txBody>
      </p:sp>
    </p:spTree>
    <p:extLst>
      <p:ext uri="{BB962C8B-B14F-4D97-AF65-F5344CB8AC3E}">
        <p14:creationId xmlns:p14="http://schemas.microsoft.com/office/powerpoint/2010/main" val="29242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8076-6546-181B-CC8B-5ACFB73E0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FF671-1D56-F4E9-DC62-26D74B75B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CD589-5092-CE1F-6BE1-C8DCBAFF72B8}"/>
              </a:ext>
            </a:extLst>
          </p:cNvPr>
          <p:cNvSpPr>
            <a:spLocks noGrp="1"/>
          </p:cNvSpPr>
          <p:nvPr>
            <p:ph type="body" idx="1"/>
          </p:nvPr>
        </p:nvSpPr>
        <p:spPr/>
        <p:txBody>
          <a:bodyPr/>
          <a:lstStyle/>
          <a:p>
            <a:r>
              <a:rPr lang="en-US" dirty="0"/>
              <a:t>Introductions- add</a:t>
            </a:r>
          </a:p>
          <a:p>
            <a:r>
              <a:rPr lang="en-US" dirty="0"/>
              <a:t>Renewal summary service review</a:t>
            </a:r>
          </a:p>
          <a:p>
            <a:r>
              <a:rPr lang="en-US" dirty="0"/>
              <a:t>Financial update</a:t>
            </a:r>
          </a:p>
          <a:p>
            <a:r>
              <a:rPr lang="en-US" dirty="0"/>
              <a:t>Industry updates</a:t>
            </a:r>
          </a:p>
          <a:p>
            <a:endParaRPr lang="en-US" dirty="0"/>
          </a:p>
        </p:txBody>
      </p:sp>
      <p:sp>
        <p:nvSpPr>
          <p:cNvPr id="4" name="Slide Number Placeholder 3">
            <a:extLst>
              <a:ext uri="{FF2B5EF4-FFF2-40B4-BE49-F238E27FC236}">
                <a16:creationId xmlns:a16="http://schemas.microsoft.com/office/drawing/2014/main" id="{0AFE4E6D-9320-1287-D1AF-6AF93486D5EA}"/>
              </a:ext>
            </a:extLst>
          </p:cNvPr>
          <p:cNvSpPr>
            <a:spLocks noGrp="1"/>
          </p:cNvSpPr>
          <p:nvPr>
            <p:ph type="sldNum" sz="quarter" idx="10"/>
          </p:nvPr>
        </p:nvSpPr>
        <p:spPr/>
        <p:txBody>
          <a:bodyPr/>
          <a:lstStyle/>
          <a:p>
            <a:fld id="{7D266651-02D9-C949-8344-2390968C25F3}" type="slidenum">
              <a:rPr lang="en-US" smtClean="0"/>
              <a:pPr/>
              <a:t>2</a:t>
            </a:fld>
            <a:endParaRPr lang="en-US"/>
          </a:p>
        </p:txBody>
      </p:sp>
    </p:spTree>
    <p:extLst>
      <p:ext uri="{BB962C8B-B14F-4D97-AF65-F5344CB8AC3E}">
        <p14:creationId xmlns:p14="http://schemas.microsoft.com/office/powerpoint/2010/main" val="226377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1A273-D727-6599-634C-79F805624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36C55-0122-8CCA-960C-D9FF1BCAF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9570D-6676-221A-326E-2872B3E56280}"/>
              </a:ext>
            </a:extLst>
          </p:cNvPr>
          <p:cNvSpPr>
            <a:spLocks noGrp="1"/>
          </p:cNvSpPr>
          <p:nvPr>
            <p:ph type="body" idx="1"/>
          </p:nvPr>
        </p:nvSpPr>
        <p:spPr/>
        <p:txBody>
          <a:bodyPr/>
          <a:lstStyle/>
          <a:p>
            <a:fld id="{40ADAFBC-D1E0-4F99-A12B-94A3B3FFE9BB}" type="slidenum">
              <a:rPr lang="en-US" smtClean="0"/>
              <a:pPr/>
              <a:t>3</a:t>
            </a:fld>
            <a:r>
              <a:rPr lang="en-US" dirty="0"/>
              <a:t>-Divider slide</a:t>
            </a:r>
          </a:p>
          <a:p>
            <a:endParaRPr lang="en-US" dirty="0"/>
          </a:p>
          <a:p>
            <a:pPr defTabSz="457133">
              <a:defRPr/>
            </a:pPr>
            <a:r>
              <a:rPr lang="en-US" b="1" dirty="0"/>
              <a:t>Responsible</a:t>
            </a:r>
            <a:r>
              <a:rPr lang="en-US" b="1" baseline="0" dirty="0"/>
              <a:t> to complete:  GSC</a:t>
            </a: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2ED3BD08-1101-A153-CD09-B19B923F940B}"/>
              </a:ext>
            </a:extLst>
          </p:cNvPr>
          <p:cNvSpPr>
            <a:spLocks noGrp="1"/>
          </p:cNvSpPr>
          <p:nvPr>
            <p:ph type="sldNum" sz="quarter" idx="10"/>
          </p:nvPr>
        </p:nvSpPr>
        <p:spPr/>
        <p:txBody>
          <a:bodyPr/>
          <a:lstStyle/>
          <a:p>
            <a:fld id="{7D266651-02D9-C949-8344-2390968C25F3}" type="slidenum">
              <a:rPr lang="en-US" smtClean="0"/>
              <a:pPr/>
              <a:t>3</a:t>
            </a:fld>
            <a:endParaRPr lang="en-US" dirty="0"/>
          </a:p>
        </p:txBody>
      </p:sp>
    </p:spTree>
    <p:extLst>
      <p:ext uri="{BB962C8B-B14F-4D97-AF65-F5344CB8AC3E}">
        <p14:creationId xmlns:p14="http://schemas.microsoft.com/office/powerpoint/2010/main" val="61900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120650"/>
            <a:ext cx="6169025" cy="4627563"/>
          </a:xfrm>
        </p:spPr>
      </p:sp>
      <p:sp>
        <p:nvSpPr>
          <p:cNvPr id="3" name="Notes Placeholder 2"/>
          <p:cNvSpPr>
            <a:spLocks noGrp="1"/>
          </p:cNvSpPr>
          <p:nvPr>
            <p:ph type="body" idx="1"/>
          </p:nvPr>
        </p:nvSpPr>
        <p:spPr>
          <a:xfrm>
            <a:off x="643839" y="4107361"/>
            <a:ext cx="5150697" cy="3891176"/>
          </a:xfrm>
          <a:prstGeom prst="rect">
            <a:avLst/>
          </a:prstGeom>
        </p:spPr>
        <p:txBody>
          <a:bodyPr/>
          <a:lstStyle/>
          <a:p>
            <a:pPr marL="0" indent="0">
              <a:buFont typeface="Arial" panose="020B0604020202020204" pitchFamily="34" charset="0"/>
              <a:buNone/>
            </a:pPr>
            <a:r>
              <a:rPr lang="en-US" dirty="0"/>
              <a:t>Sub in oncology focus if more relevant</a:t>
            </a:r>
          </a:p>
        </p:txBody>
      </p:sp>
      <p:sp>
        <p:nvSpPr>
          <p:cNvPr id="4" name="Slide Number Placeholder 3"/>
          <p:cNvSpPr>
            <a:spLocks noGrp="1"/>
          </p:cNvSpPr>
          <p:nvPr>
            <p:ph type="sldNum" sz="quarter" idx="10"/>
          </p:nvPr>
        </p:nvSpPr>
        <p:spPr>
          <a:xfrm>
            <a:off x="3646923" y="8213215"/>
            <a:ext cx="2789960" cy="43235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4CCF5A-A967-4655-B7BB-ACD34CDC6B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7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5BC5-8918-30AC-92D8-1BEA8C7F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21FAD-F789-AD80-46EC-6F3A8E69CD6F}"/>
              </a:ext>
            </a:extLst>
          </p:cNvPr>
          <p:cNvSpPr>
            <a:spLocks noGrp="1" noRot="1" noChangeAspect="1"/>
          </p:cNvSpPr>
          <p:nvPr>
            <p:ph type="sldImg"/>
          </p:nvPr>
        </p:nvSpPr>
        <p:spPr>
          <a:xfrm>
            <a:off x="134938" y="120650"/>
            <a:ext cx="6169025" cy="4627563"/>
          </a:xfrm>
        </p:spPr>
      </p:sp>
      <p:sp>
        <p:nvSpPr>
          <p:cNvPr id="3" name="Notes Placeholder 2">
            <a:extLst>
              <a:ext uri="{FF2B5EF4-FFF2-40B4-BE49-F238E27FC236}">
                <a16:creationId xmlns:a16="http://schemas.microsoft.com/office/drawing/2014/main" id="{F59430D0-7AA4-3CAC-8D61-4A9C6E512EC5}"/>
              </a:ext>
            </a:extLst>
          </p:cNvPr>
          <p:cNvSpPr>
            <a:spLocks noGrp="1"/>
          </p:cNvSpPr>
          <p:nvPr>
            <p:ph type="body" idx="1"/>
          </p:nvPr>
        </p:nvSpPr>
        <p:spPr>
          <a:xfrm>
            <a:off x="643839" y="4107361"/>
            <a:ext cx="5150697" cy="3891176"/>
          </a:xfrm>
          <a:prstGeom prst="rect">
            <a:avLst/>
          </a:prstGeom>
        </p:spPr>
        <p:txBody>
          <a:bodyPr/>
          <a:lstStyle/>
          <a:p>
            <a:pPr marL="0" indent="0">
              <a:buFont typeface="Arial" panose="020B0604020202020204" pitchFamily="34" charset="0"/>
              <a:buNone/>
            </a:pPr>
            <a:r>
              <a:rPr lang="en-US" dirty="0"/>
              <a:t>Sub in oncology focus if more relevant</a:t>
            </a:r>
          </a:p>
        </p:txBody>
      </p:sp>
      <p:sp>
        <p:nvSpPr>
          <p:cNvPr id="4" name="Slide Number Placeholder 3">
            <a:extLst>
              <a:ext uri="{FF2B5EF4-FFF2-40B4-BE49-F238E27FC236}">
                <a16:creationId xmlns:a16="http://schemas.microsoft.com/office/drawing/2014/main" id="{9699AEF8-BB0E-4C2C-FF8C-45918508C1CD}"/>
              </a:ext>
            </a:extLst>
          </p:cNvPr>
          <p:cNvSpPr>
            <a:spLocks noGrp="1"/>
          </p:cNvSpPr>
          <p:nvPr>
            <p:ph type="sldNum" sz="quarter" idx="10"/>
          </p:nvPr>
        </p:nvSpPr>
        <p:spPr>
          <a:xfrm>
            <a:off x="3646923" y="8213215"/>
            <a:ext cx="2789960" cy="43235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4CCF5A-A967-4655-B7BB-ACD34CDC6B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79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40ADAFBC-D1E0-4F99-A12B-94A3B3FFE9BB}" type="slidenum">
              <a:rPr lang="en-US" smtClean="0"/>
              <a:pPr/>
              <a:t>9</a:t>
            </a:fld>
            <a:r>
              <a:rPr lang="en-US" dirty="0"/>
              <a:t>-Divider slide</a:t>
            </a:r>
          </a:p>
          <a:p>
            <a:endParaRPr lang="en-US" dirty="0"/>
          </a:p>
          <a:p>
            <a:pPr defTabSz="457133">
              <a:defRPr/>
            </a:pPr>
            <a:r>
              <a:rPr lang="en-US" b="1" dirty="0"/>
              <a:t>Responsible</a:t>
            </a:r>
            <a:r>
              <a:rPr lang="en-US" b="1" baseline="0" dirty="0"/>
              <a:t> to complete:  GSC</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9</a:t>
            </a:fld>
            <a:endParaRPr lang="en-US" dirty="0"/>
          </a:p>
        </p:txBody>
      </p:sp>
    </p:spTree>
    <p:extLst>
      <p:ext uri="{BB962C8B-B14F-4D97-AF65-F5344CB8AC3E}">
        <p14:creationId xmlns:p14="http://schemas.microsoft.com/office/powerpoint/2010/main" val="323779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266651-02D9-C949-8344-2390968C25F3}" type="slidenum">
              <a:rPr lang="en-US" smtClean="0"/>
              <a:pPr/>
              <a:t>10</a:t>
            </a:fld>
            <a:endParaRPr lang="en-US"/>
          </a:p>
        </p:txBody>
      </p:sp>
    </p:spTree>
    <p:extLst>
      <p:ext uri="{BB962C8B-B14F-4D97-AF65-F5344CB8AC3E}">
        <p14:creationId xmlns:p14="http://schemas.microsoft.com/office/powerpoint/2010/main" val="144797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C2157-C032-FBDA-5664-3DC1D5429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DA83F-3439-8CA4-78C5-314A46664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71853-6AE1-FE62-476A-67B8322A83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E4F3BB-69F4-F0D6-FBDB-D530578314A5}"/>
              </a:ext>
            </a:extLst>
          </p:cNvPr>
          <p:cNvSpPr>
            <a:spLocks noGrp="1"/>
          </p:cNvSpPr>
          <p:nvPr>
            <p:ph type="sldNum" sz="quarter" idx="10"/>
          </p:nvPr>
        </p:nvSpPr>
        <p:spPr/>
        <p:txBody>
          <a:bodyPr/>
          <a:lstStyle/>
          <a:p>
            <a:fld id="{7D266651-02D9-C949-8344-2390968C25F3}" type="slidenum">
              <a:rPr lang="en-US" smtClean="0"/>
              <a:pPr/>
              <a:t>11</a:t>
            </a:fld>
            <a:endParaRPr lang="en-US"/>
          </a:p>
        </p:txBody>
      </p:sp>
    </p:spTree>
    <p:extLst>
      <p:ext uri="{BB962C8B-B14F-4D97-AF65-F5344CB8AC3E}">
        <p14:creationId xmlns:p14="http://schemas.microsoft.com/office/powerpoint/2010/main" val="17956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–Divider</a:t>
            </a:r>
            <a:r>
              <a:rPr lang="en-US" baseline="0" dirty="0"/>
              <a:t> Slide </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12</a:t>
            </a:fld>
            <a:endParaRPr lang="en-US" dirty="0"/>
          </a:p>
        </p:txBody>
      </p:sp>
    </p:spTree>
    <p:extLst>
      <p:ext uri="{BB962C8B-B14F-4D97-AF65-F5344CB8AC3E}">
        <p14:creationId xmlns:p14="http://schemas.microsoft.com/office/powerpoint/2010/main" val="257264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AEC6B9-CBFB-49D5-9643-D42E7E34E4F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5672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EC6B9-CBFB-49D5-9643-D42E7E34E4F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104214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EC6B9-CBFB-49D5-9643-D42E7E34E4F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232520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 Subtit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1938" b="82727"/>
          <a:stretch/>
        </p:blipFill>
        <p:spPr>
          <a:xfrm flipH="1">
            <a:off x="3223492" y="1"/>
            <a:ext cx="5920508" cy="1005840"/>
          </a:xfrm>
          <a:prstGeom prst="rect">
            <a:avLst/>
          </a:prstGeom>
        </p:spPr>
      </p:pic>
      <p:sp>
        <p:nvSpPr>
          <p:cNvPr id="7" name="Text Placeholder 8"/>
          <p:cNvSpPr>
            <a:spLocks noGrp="1"/>
          </p:cNvSpPr>
          <p:nvPr>
            <p:ph type="body" sz="quarter" idx="13" hasCustomPrompt="1"/>
          </p:nvPr>
        </p:nvSpPr>
        <p:spPr>
          <a:xfrm>
            <a:off x="228600" y="1371600"/>
            <a:ext cx="7772400" cy="411480"/>
          </a:xfrm>
          <a:prstGeom prst="rect">
            <a:avLst/>
          </a:prstGeom>
        </p:spPr>
        <p:txBody>
          <a:bodyPr>
            <a:noAutofit/>
          </a:bodyPr>
          <a:lstStyle>
            <a:lvl1pPr>
              <a:buNone/>
              <a:defRPr lang="en-US" sz="1350" b="1" kern="1200" dirty="0">
                <a:solidFill>
                  <a:schemeClr val="accent2"/>
                </a:solidFill>
                <a:latin typeface="+mj-lt"/>
                <a:ea typeface="+mn-ea"/>
                <a:cs typeface="Times New Roman"/>
              </a:defRPr>
            </a:lvl1pPr>
          </a:lstStyle>
          <a:p>
            <a:pPr marL="0" lvl="0" indent="0" algn="l" defTabSz="342875" rtl="0" eaLnBrk="1" latinLnBrk="0" hangingPunct="1">
              <a:spcBef>
                <a:spcPts val="0"/>
              </a:spcBef>
              <a:spcAft>
                <a:spcPts val="675"/>
              </a:spcAft>
              <a:buClr>
                <a:schemeClr val="accent2"/>
              </a:buClr>
              <a:buFont typeface="Arial"/>
              <a:buNone/>
            </a:pPr>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22" y="63747"/>
            <a:ext cx="1789487" cy="546543"/>
          </a:xfrm>
          <a:prstGeom prst="rect">
            <a:avLst/>
          </a:prstGeom>
        </p:spPr>
      </p:pic>
      <p:sp>
        <p:nvSpPr>
          <p:cNvPr id="9" name="Text Placeholder 6"/>
          <p:cNvSpPr txBox="1">
            <a:spLocks/>
          </p:cNvSpPr>
          <p:nvPr userDrawn="1"/>
        </p:nvSpPr>
        <p:spPr>
          <a:xfrm>
            <a:off x="5715005" y="6492240"/>
            <a:ext cx="3191161" cy="228600"/>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42875" rtl="0" eaLnBrk="1" fontAlgn="auto" latinLnBrk="0" hangingPunct="1">
              <a:lnSpc>
                <a:spcPct val="100000"/>
              </a:lnSpc>
              <a:spcBef>
                <a:spcPct val="20000"/>
              </a:spcBef>
              <a:spcAft>
                <a:spcPts val="0"/>
              </a:spcAft>
              <a:buClrTx/>
              <a:buSzTx/>
              <a:buFont typeface="Arial"/>
              <a:buNone/>
              <a:tabLst/>
              <a:defRPr/>
            </a:pPr>
            <a:r>
              <a:rPr lang="en-US" sz="450" kern="1200" dirty="0">
                <a:solidFill>
                  <a:schemeClr val="accent2"/>
                </a:solidFill>
                <a:latin typeface="+mj-lt"/>
                <a:ea typeface="+mn-ea"/>
                <a:cs typeface="+mn-cs"/>
              </a:rPr>
              <a:t>    </a:t>
            </a:r>
            <a:fld id="{0E9351AB-8C80-4CA2-B9C9-C2961A614DED}" type="slidenum">
              <a:rPr lang="en-US" sz="750" kern="1200" smtClean="0">
                <a:solidFill>
                  <a:schemeClr val="accent1"/>
                </a:solidFill>
                <a:latin typeface="+mj-lt"/>
                <a:ea typeface="+mn-ea"/>
                <a:cs typeface="+mn-cs"/>
              </a:rPr>
              <a:pPr marL="0" marR="0" indent="0" algn="r" defTabSz="342875" rtl="0" eaLnBrk="1" fontAlgn="auto" latinLnBrk="0" hangingPunct="1">
                <a:lnSpc>
                  <a:spcPct val="100000"/>
                </a:lnSpc>
                <a:spcBef>
                  <a:spcPct val="20000"/>
                </a:spcBef>
                <a:spcAft>
                  <a:spcPts val="0"/>
                </a:spcAft>
                <a:buClrTx/>
                <a:buSzTx/>
                <a:buFont typeface="Arial"/>
                <a:buNone/>
                <a:tabLst/>
                <a:defRPr/>
              </a:pPr>
              <a:t>‹#›</a:t>
            </a:fld>
            <a:r>
              <a:rPr lang="en-US" sz="750" kern="1200" dirty="0">
                <a:solidFill>
                  <a:schemeClr val="accent1"/>
                </a:solidFill>
                <a:latin typeface="+mj-lt"/>
                <a:ea typeface="+mn-ea"/>
                <a:cs typeface="+mn-cs"/>
              </a:rPr>
              <a:t> </a:t>
            </a:r>
          </a:p>
        </p:txBody>
      </p:sp>
      <p:sp>
        <p:nvSpPr>
          <p:cNvPr id="10" name="Title Placeholder 1"/>
          <p:cNvSpPr>
            <a:spLocks noGrp="1"/>
          </p:cNvSpPr>
          <p:nvPr>
            <p:ph type="title"/>
          </p:nvPr>
        </p:nvSpPr>
        <p:spPr>
          <a:xfrm>
            <a:off x="228600" y="457200"/>
            <a:ext cx="5943600" cy="822960"/>
          </a:xfrm>
          <a:prstGeom prst="rect">
            <a:avLst/>
          </a:prstGeom>
        </p:spPr>
        <p:txBody>
          <a:bodyPr vert="horz" lIns="91440" tIns="45720" rIns="91440" bIns="45720" rtlCol="0" anchor="b" anchorCtr="0">
            <a:normAutofit/>
          </a:bodyPr>
          <a:lstStyle>
            <a:lvl1pPr defTabSz="89291">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8394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5234158"/>
            <a:ext cx="9144000" cy="1641092"/>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a:xfrm>
            <a:off x="228602" y="6522721"/>
            <a:ext cx="81760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6" name="Title Placeholder 1"/>
          <p:cNvSpPr>
            <a:spLocks noGrp="1"/>
          </p:cNvSpPr>
          <p:nvPr>
            <p:ph type="title"/>
          </p:nvPr>
        </p:nvSpPr>
        <p:spPr>
          <a:xfrm>
            <a:off x="228600" y="182889"/>
            <a:ext cx="5943600" cy="855805"/>
          </a:xfrm>
          <a:prstGeom prst="rect">
            <a:avLst/>
          </a:prstGeom>
        </p:spPr>
        <p:txBody>
          <a:bodyPr vert="horz" lIns="91440" tIns="45720" rIns="91440" bIns="45720" rtlCol="0" anchor="b" anchorCtr="0">
            <a:noAutofit/>
          </a:bodyPr>
          <a:lstStyle>
            <a:lvl1pPr defTabSz="119048">
              <a:tabLst/>
              <a:defRPr sz="2000" b="1">
                <a:solidFill>
                  <a:schemeClr val="accent1"/>
                </a:solidFill>
              </a:defRPr>
            </a:lvl1pPr>
          </a:lstStyle>
          <a:p>
            <a:r>
              <a:rPr lang="en-US" dirty="0"/>
              <a:t>Click to edit Master title style</a:t>
            </a:r>
          </a:p>
        </p:txBody>
      </p:sp>
      <p:sp>
        <p:nvSpPr>
          <p:cNvPr id="18" name="Content Placeholder 2"/>
          <p:cNvSpPr>
            <a:spLocks noGrp="1"/>
          </p:cNvSpPr>
          <p:nvPr>
            <p:ph idx="1" hasCustomPrompt="1"/>
          </p:nvPr>
        </p:nvSpPr>
        <p:spPr>
          <a:xfrm>
            <a:off x="228600" y="1536887"/>
            <a:ext cx="7772400" cy="449816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9" name="Text Placeholder 8"/>
          <p:cNvSpPr>
            <a:spLocks noGrp="1"/>
          </p:cNvSpPr>
          <p:nvPr>
            <p:ph type="body" sz="quarter" idx="14" hasCustomPrompt="1"/>
          </p:nvPr>
        </p:nvSpPr>
        <p:spPr>
          <a:xfrm>
            <a:off x="228600" y="1047700"/>
            <a:ext cx="7772400" cy="41148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7002028" y="182881"/>
            <a:ext cx="1997948" cy="342900"/>
          </a:xfrm>
          <a:prstGeom prst="rect">
            <a:avLst/>
          </a:prstGeom>
        </p:spPr>
      </p:pic>
      <p:sp>
        <p:nvSpPr>
          <p:cNvPr id="14" name="Text Placeholder 6"/>
          <p:cNvSpPr txBox="1">
            <a:spLocks/>
          </p:cNvSpPr>
          <p:nvPr userDrawn="1"/>
        </p:nvSpPr>
        <p:spPr>
          <a:xfrm>
            <a:off x="5952841" y="6320897"/>
            <a:ext cx="3191162"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42"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5" name="Text Placeholder 6"/>
          <p:cNvSpPr txBox="1">
            <a:spLocks/>
          </p:cNvSpPr>
          <p:nvPr userDrawn="1"/>
        </p:nvSpPr>
        <p:spPr>
          <a:xfrm>
            <a:off x="6722075" y="6487857"/>
            <a:ext cx="2421924" cy="27916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54"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261594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4023360" y="-10511"/>
            <a:ext cx="5166653" cy="6888480"/>
          </a:xfrm>
          <a:prstGeom prst="rect">
            <a:avLst/>
          </a:prstGeom>
          <a:effectLst/>
        </p:spPr>
      </p:pic>
      <p:sp>
        <p:nvSpPr>
          <p:cNvPr id="2" name="Title 1"/>
          <p:cNvSpPr>
            <a:spLocks noGrp="1"/>
          </p:cNvSpPr>
          <p:nvPr>
            <p:ph type="ctrTitle" hasCustomPrompt="1"/>
          </p:nvPr>
        </p:nvSpPr>
        <p:spPr>
          <a:xfrm>
            <a:off x="228600" y="2607496"/>
            <a:ext cx="5367528" cy="1048512"/>
          </a:xfrm>
          <a:prstGeom prst="rect">
            <a:avLst/>
          </a:prstGeom>
        </p:spPr>
        <p:txBody>
          <a:bodyPr anchor="b" anchorCtr="0">
            <a:noAutofit/>
          </a:bodyPr>
          <a:lstStyle>
            <a:lvl1pPr algn="l">
              <a:lnSpc>
                <a:spcPts val="5733"/>
              </a:lnSpc>
              <a:spcBef>
                <a:spcPts val="0"/>
              </a:spcBef>
              <a:defRPr sz="2667" b="1"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228600" y="3668200"/>
            <a:ext cx="5367528" cy="499872"/>
          </a:xfrm>
          <a:prstGeom prst="rect">
            <a:avLst/>
          </a:prstGeom>
        </p:spPr>
        <p:txBody>
          <a:bodyPr>
            <a:noAutofit/>
          </a:bodyPr>
          <a:lstStyle>
            <a:lvl1pPr marL="0" indent="0" algn="l">
              <a:buNone/>
              <a:defRPr sz="1867" cap="none" baseline="0">
                <a:solidFill>
                  <a:schemeClr val="accent2"/>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Subheading/topic</a:t>
            </a:r>
          </a:p>
        </p:txBody>
      </p:sp>
      <p:sp>
        <p:nvSpPr>
          <p:cNvPr id="11" name="Text Placeholder 6"/>
          <p:cNvSpPr txBox="1">
            <a:spLocks/>
          </p:cNvSpPr>
          <p:nvPr userDrawn="1"/>
        </p:nvSpPr>
        <p:spPr>
          <a:xfrm>
            <a:off x="5715004" y="6398745"/>
            <a:ext cx="319116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70" rtl="0" eaLnBrk="1" fontAlgn="auto" latinLnBrk="0" hangingPunct="1">
              <a:lnSpc>
                <a:spcPct val="100000"/>
              </a:lnSpc>
              <a:spcBef>
                <a:spcPct val="20000"/>
              </a:spcBef>
              <a:spcAft>
                <a:spcPts val="0"/>
              </a:spcAft>
              <a:buClrTx/>
              <a:buSzTx/>
              <a:buFont typeface="Arial"/>
              <a:buNone/>
              <a:tabLst/>
              <a:defRPr/>
            </a:pPr>
            <a:r>
              <a:rPr lang="en-US" sz="667" kern="1200" dirty="0">
                <a:solidFill>
                  <a:schemeClr val="accent2">
                    <a:lumMod val="40000"/>
                    <a:lumOff val="60000"/>
                  </a:schemeClr>
                </a:solidFill>
                <a:latin typeface="+mj-lt"/>
                <a:ea typeface="+mn-ea"/>
                <a:cs typeface="+mn-cs"/>
              </a:rPr>
              <a:t>©2021 ARTHUR J. GALLAGHER &amp; CO.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2" y="78206"/>
            <a:ext cx="2387600" cy="735501"/>
          </a:xfrm>
          <a:prstGeom prst="rect">
            <a:avLst/>
          </a:prstGeom>
        </p:spPr>
      </p:pic>
    </p:spTree>
    <p:extLst>
      <p:ext uri="{BB962C8B-B14F-4D97-AF65-F5344CB8AC3E}">
        <p14:creationId xmlns:p14="http://schemas.microsoft.com/office/powerpoint/2010/main" val="25853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5234158"/>
            <a:ext cx="9144000" cy="1641092"/>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Title Placeholder 1"/>
          <p:cNvSpPr>
            <a:spLocks noGrp="1"/>
          </p:cNvSpPr>
          <p:nvPr>
            <p:ph type="title"/>
          </p:nvPr>
        </p:nvSpPr>
        <p:spPr>
          <a:xfrm>
            <a:off x="228600" y="182880"/>
            <a:ext cx="5943600" cy="855805"/>
          </a:xfrm>
          <a:prstGeom prst="rect">
            <a:avLst/>
          </a:prstGeom>
        </p:spPr>
        <p:txBody>
          <a:bodyPr vert="horz" lIns="91440" tIns="45720" rIns="91440" bIns="45720" rtlCol="0" anchor="b" anchorCtr="0">
            <a:noAutofit/>
          </a:bodyPr>
          <a:lstStyle>
            <a:lvl1pPr defTabSz="158743">
              <a:tabLst/>
              <a:defRPr sz="2667" b="1">
                <a:solidFill>
                  <a:schemeClr val="accent1"/>
                </a:solidFill>
              </a:defRPr>
            </a:lvl1pPr>
          </a:lstStyle>
          <a:p>
            <a:r>
              <a:rPr lang="en-US" dirty="0"/>
              <a:t>Click to edit Master title style</a:t>
            </a:r>
          </a:p>
        </p:txBody>
      </p:sp>
      <p:sp>
        <p:nvSpPr>
          <p:cNvPr id="9" name="TextBox 8"/>
          <p:cNvSpPr txBox="1"/>
          <p:nvPr userDrawn="1"/>
        </p:nvSpPr>
        <p:spPr>
          <a:xfrm>
            <a:off x="228600" y="6522721"/>
            <a:ext cx="685800" cy="215444"/>
          </a:xfrm>
          <a:prstGeom prst="rect">
            <a:avLst/>
          </a:prstGeom>
          <a:noFill/>
        </p:spPr>
        <p:txBody>
          <a:bodyPr wrap="square" rtlCol="0">
            <a:spAutoFit/>
          </a:bodyPr>
          <a:lstStyle/>
          <a:p>
            <a:fld id="{47A85379-F5D1-4B17-9A88-B6775F35A499}" type="slidenum">
              <a:rPr lang="en-US" sz="800" smtClean="0">
                <a:solidFill>
                  <a:schemeClr val="accent2">
                    <a:lumMod val="40000"/>
                    <a:lumOff val="60000"/>
                  </a:schemeClr>
                </a:solidFill>
              </a:rPr>
              <a:t>‹#›</a:t>
            </a:fld>
            <a:endParaRPr lang="en-US" sz="800" dirty="0">
              <a:solidFill>
                <a:schemeClr val="accent2">
                  <a:lumMod val="40000"/>
                  <a:lumOff val="60000"/>
                </a:schemeClr>
              </a:solidFill>
            </a:endParaRPr>
          </a:p>
        </p:txBody>
      </p:sp>
      <p:sp>
        <p:nvSpPr>
          <p:cNvPr id="10" name="Text Placeholder 6"/>
          <p:cNvSpPr txBox="1">
            <a:spLocks/>
          </p:cNvSpPr>
          <p:nvPr userDrawn="1"/>
        </p:nvSpPr>
        <p:spPr>
          <a:xfrm>
            <a:off x="5952840" y="6320897"/>
            <a:ext cx="319116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70" rtl="0" eaLnBrk="1" fontAlgn="auto" latinLnBrk="0" hangingPunct="1">
              <a:lnSpc>
                <a:spcPct val="100000"/>
              </a:lnSpc>
              <a:spcBef>
                <a:spcPct val="20000"/>
              </a:spcBef>
              <a:spcAft>
                <a:spcPts val="0"/>
              </a:spcAft>
              <a:buClrTx/>
              <a:buSzTx/>
              <a:buFont typeface="Arial"/>
              <a:buNone/>
              <a:tabLst/>
              <a:defRPr/>
            </a:pPr>
            <a:r>
              <a:rPr lang="en-US" sz="667" kern="1200" dirty="0">
                <a:solidFill>
                  <a:schemeClr val="accent2">
                    <a:lumMod val="40000"/>
                    <a:lumOff val="60000"/>
                  </a:schemeClr>
                </a:solidFill>
                <a:latin typeface="+mj-lt"/>
                <a:ea typeface="+mn-ea"/>
                <a:cs typeface="+mn-cs"/>
              </a:rPr>
              <a:t>©2021 ARTHUR J. GALLAGHER &amp; CO. </a:t>
            </a:r>
          </a:p>
        </p:txBody>
      </p:sp>
      <p:sp>
        <p:nvSpPr>
          <p:cNvPr id="11" name="Content Placeholder 2"/>
          <p:cNvSpPr>
            <a:spLocks noGrp="1"/>
          </p:cNvSpPr>
          <p:nvPr>
            <p:ph idx="1" hasCustomPrompt="1"/>
          </p:nvPr>
        </p:nvSpPr>
        <p:spPr>
          <a:xfrm>
            <a:off x="228600" y="1536882"/>
            <a:ext cx="7772400" cy="4498161"/>
          </a:xfrm>
          <a:prstGeom prst="rect">
            <a:avLst/>
          </a:prstGeom>
        </p:spPr>
        <p:txBody>
          <a:bodyPr vert="horz" lIns="91440" tIns="45720" rIns="91440" bIns="45720" rtlCol="0">
            <a:noAutofit/>
          </a:bodyPr>
          <a:lstStyle>
            <a:lvl1pPr>
              <a:defRPr lang="en-US" sz="1600" dirty="0" smtClean="0">
                <a:solidFill>
                  <a:schemeClr val="tx1">
                    <a:lumMod val="75000"/>
                  </a:schemeClr>
                </a:solidFill>
              </a:defRPr>
            </a:lvl1pPr>
            <a:lvl2pPr>
              <a:defRPr lang="en-US" sz="1467" dirty="0" smtClean="0">
                <a:solidFill>
                  <a:schemeClr val="tx1">
                    <a:lumMod val="75000"/>
                  </a:schemeClr>
                </a:solidFill>
              </a:defRPr>
            </a:lvl2pPr>
            <a:lvl3pPr>
              <a:defRPr lang="en-US" sz="1467" dirty="0" smtClean="0">
                <a:solidFill>
                  <a:schemeClr val="tx1">
                    <a:lumMod val="75000"/>
                  </a:schemeClr>
                </a:solidFill>
              </a:defRPr>
            </a:lvl3pPr>
            <a:lvl4pPr>
              <a:defRPr lang="en-US" sz="1467" dirty="0" smtClean="0">
                <a:solidFill>
                  <a:schemeClr val="tx1">
                    <a:lumMod val="75000"/>
                  </a:schemeClr>
                </a:solidFill>
              </a:defRPr>
            </a:lvl4pPr>
            <a:lvl5pPr>
              <a:defRPr lang="en-US" sz="1467"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2" name="Text Placeholder 8"/>
          <p:cNvSpPr>
            <a:spLocks noGrp="1"/>
          </p:cNvSpPr>
          <p:nvPr>
            <p:ph type="body" sz="quarter" idx="14" hasCustomPrompt="1"/>
          </p:nvPr>
        </p:nvSpPr>
        <p:spPr>
          <a:xfrm>
            <a:off x="228600" y="1047700"/>
            <a:ext cx="7772400" cy="411480"/>
          </a:xfrm>
          <a:prstGeom prst="rect">
            <a:avLst/>
          </a:prstGeom>
        </p:spPr>
        <p:txBody>
          <a:bodyPr>
            <a:noAutofit/>
          </a:bodyPr>
          <a:lstStyle>
            <a:lvl1pPr marL="0" indent="0">
              <a:buNone/>
              <a:defRPr sz="2133" b="1">
                <a:solidFill>
                  <a:schemeClr val="accent2"/>
                </a:solidFill>
                <a:latin typeface="+mj-lt"/>
              </a:defRPr>
            </a:lvl1pPr>
          </a:lstStyle>
          <a:p>
            <a:pPr lvl="0"/>
            <a:r>
              <a:rPr lang="en-US" dirty="0"/>
              <a:t>Subtitle</a:t>
            </a:r>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7002026" y="182881"/>
            <a:ext cx="1997948" cy="342900"/>
          </a:xfrm>
          <a:prstGeom prst="rect">
            <a:avLst/>
          </a:prstGeom>
        </p:spPr>
      </p:pic>
      <p:sp>
        <p:nvSpPr>
          <p:cNvPr id="13" name="Text Placeholder 6"/>
          <p:cNvSpPr txBox="1">
            <a:spLocks/>
          </p:cNvSpPr>
          <p:nvPr userDrawn="1"/>
        </p:nvSpPr>
        <p:spPr>
          <a:xfrm>
            <a:off x="6722075" y="6487848"/>
            <a:ext cx="2421924" cy="279161"/>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533"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1489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line Footer_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b="2465"/>
          <a:stretch/>
        </p:blipFill>
        <p:spPr>
          <a:xfrm>
            <a:off x="0" y="182880"/>
            <a:ext cx="9144000" cy="6688975"/>
          </a:xfrm>
          <a:prstGeom prst="rect">
            <a:avLst/>
          </a:prstGeom>
        </p:spPr>
      </p:pic>
      <p:sp>
        <p:nvSpPr>
          <p:cNvPr id="12" name="TextBox 11"/>
          <p:cNvSpPr txBox="1"/>
          <p:nvPr userDrawn="1"/>
        </p:nvSpPr>
        <p:spPr>
          <a:xfrm>
            <a:off x="228600" y="6522720"/>
            <a:ext cx="320040" cy="184666"/>
          </a:xfrm>
          <a:prstGeom prst="rect">
            <a:avLst/>
          </a:prstGeom>
          <a:noFill/>
        </p:spPr>
        <p:txBody>
          <a:bodyPr wrap="square" rtlCol="0">
            <a:spAutoFit/>
          </a:bodyPr>
          <a:lstStyle/>
          <a:p>
            <a:fld id="{47A85379-F5D1-4B17-9A88-B6775F35A499}" type="slidenum">
              <a:rPr lang="en-US" sz="600" b="0" i="0" smtClean="0">
                <a:solidFill>
                  <a:schemeClr val="tx1"/>
                </a:solidFill>
                <a:latin typeface="Arial" panose="020B0604020202020204" pitchFamily="34" charset="0"/>
              </a:rPr>
              <a:t>‹#›</a:t>
            </a:fld>
            <a:endParaRPr lang="en-US" sz="600" b="0" i="0" dirty="0">
              <a:solidFill>
                <a:schemeClr val="tx1"/>
              </a:solidFill>
              <a:latin typeface="Arial" panose="020B0604020202020204" pitchFamily="34" charset="0"/>
            </a:endParaRPr>
          </a:p>
        </p:txBody>
      </p:sp>
      <p:sp>
        <p:nvSpPr>
          <p:cNvPr id="14" name="Content Placeholder 2"/>
          <p:cNvSpPr>
            <a:spLocks noGrp="1"/>
          </p:cNvSpPr>
          <p:nvPr>
            <p:ph idx="1" hasCustomPrompt="1"/>
          </p:nvPr>
        </p:nvSpPr>
        <p:spPr>
          <a:xfrm>
            <a:off x="228600" y="1536878"/>
            <a:ext cx="8247490" cy="4498161"/>
          </a:xfrm>
          <a:prstGeom prst="rect">
            <a:avLst/>
          </a:prstGeom>
        </p:spPr>
        <p:txBody>
          <a:bodyPr vert="horz" lIns="91440" tIns="45720" rIns="91440" bIns="45720" rtlCol="0">
            <a:noAutofit/>
          </a:bodyPr>
          <a:lstStyle>
            <a:lvl1pPr>
              <a:defRPr lang="en-US" b="0" i="0" dirty="0" smtClean="0">
                <a:solidFill>
                  <a:schemeClr val="tx2"/>
                </a:solidFill>
                <a:latin typeface="Arial" panose="020B0604020202020204" pitchFamily="34" charset="0"/>
                <a:cs typeface="Arial" panose="020B0604020202020204" pitchFamily="34" charset="0"/>
              </a:defRPr>
            </a:lvl1pPr>
            <a:lvl2pPr>
              <a:defRPr lang="en-US" b="0" i="0" dirty="0" smtClean="0">
                <a:solidFill>
                  <a:schemeClr val="tx2"/>
                </a:solidFill>
                <a:latin typeface="Arial" panose="020B0604020202020204" pitchFamily="34" charset="0"/>
                <a:cs typeface="Arial" panose="020B0604020202020204" pitchFamily="34" charset="0"/>
              </a:defRPr>
            </a:lvl2pPr>
            <a:lvl3pPr>
              <a:defRPr lang="en-US" b="0" i="0" dirty="0" smtClean="0">
                <a:solidFill>
                  <a:schemeClr val="tx2"/>
                </a:solidFill>
                <a:latin typeface="Arial" panose="020B0604020202020204" pitchFamily="34" charset="0"/>
                <a:cs typeface="Arial" panose="020B0604020202020204" pitchFamily="34" charset="0"/>
              </a:defRPr>
            </a:lvl3pPr>
            <a:lvl4pPr>
              <a:defRPr lang="en-US" b="0" i="0" dirty="0" smtClean="0">
                <a:solidFill>
                  <a:schemeClr val="tx2"/>
                </a:solidFill>
                <a:latin typeface="Arial" panose="020B0604020202020204" pitchFamily="34" charset="0"/>
                <a:cs typeface="Arial" panose="020B0604020202020204" pitchFamily="34" charset="0"/>
              </a:defRPr>
            </a:lvl4pPr>
            <a:lvl5pPr>
              <a:defRPr lang="en-US" b="0" i="0" dirty="0" smtClean="0">
                <a:solidFill>
                  <a:schemeClr val="tx2"/>
                </a:solidFill>
                <a:latin typeface="Arial" panose="020B0604020202020204" pitchFamily="34" charset="0"/>
                <a:cs typeface="Arial" panose="020B0604020202020204" pitchFamily="34"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5" name="Title Placeholder 1"/>
          <p:cNvSpPr>
            <a:spLocks noGrp="1"/>
          </p:cNvSpPr>
          <p:nvPr>
            <p:ph type="title"/>
          </p:nvPr>
        </p:nvSpPr>
        <p:spPr>
          <a:xfrm>
            <a:off x="228600" y="182881"/>
            <a:ext cx="5902037" cy="855805"/>
          </a:xfrm>
          <a:prstGeom prst="rect">
            <a:avLst/>
          </a:prstGeom>
        </p:spPr>
        <p:txBody>
          <a:bodyPr vert="horz" lIns="91440" tIns="45720" rIns="91440" bIns="45720" rtlCol="0" anchor="b" anchorCtr="0">
            <a:noAutofit/>
          </a:bodyPr>
          <a:lstStyle>
            <a:lvl1pPr defTabSz="119060">
              <a:tabLst/>
              <a:defRPr sz="32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Text Placeholder 8">
            <a:extLst>
              <a:ext uri="{FF2B5EF4-FFF2-40B4-BE49-F238E27FC236}">
                <a16:creationId xmlns:a16="http://schemas.microsoft.com/office/drawing/2014/main" id="{4A96CC45-1072-6E3E-97F3-C969937A362E}"/>
              </a:ext>
            </a:extLst>
          </p:cNvPr>
          <p:cNvSpPr>
            <a:spLocks noGrp="1"/>
          </p:cNvSpPr>
          <p:nvPr>
            <p:ph type="body" sz="quarter" idx="14" hasCustomPrompt="1"/>
          </p:nvPr>
        </p:nvSpPr>
        <p:spPr>
          <a:xfrm>
            <a:off x="228599" y="1065897"/>
            <a:ext cx="8247489" cy="411480"/>
          </a:xfrm>
          <a:prstGeom prst="rect">
            <a:avLst/>
          </a:prstGeom>
        </p:spPr>
        <p:txBody>
          <a:bodyPr>
            <a:noAutofit/>
          </a:bodyPr>
          <a:lstStyle>
            <a:lvl1pPr marL="0" indent="0">
              <a:buNone/>
              <a:defRPr sz="1200" b="1" i="0">
                <a:solidFill>
                  <a:schemeClr val="bg2"/>
                </a:solidFill>
                <a:latin typeface="Arial" panose="020B0604020202020204" pitchFamily="34" charset="0"/>
                <a:cs typeface="Arial" panose="020B0604020202020204" pitchFamily="34" charset="0"/>
              </a:defRPr>
            </a:lvl1pPr>
          </a:lstStyle>
          <a:p>
            <a:pPr lvl="0"/>
            <a:r>
              <a:rPr lang="en-US" dirty="0"/>
              <a:t>Subtitle</a:t>
            </a:r>
          </a:p>
        </p:txBody>
      </p:sp>
      <p:grpSp>
        <p:nvGrpSpPr>
          <p:cNvPr id="3" name="Group 2">
            <a:extLst>
              <a:ext uri="{FF2B5EF4-FFF2-40B4-BE49-F238E27FC236}">
                <a16:creationId xmlns:a16="http://schemas.microsoft.com/office/drawing/2014/main" id="{E823C5D7-B1FB-B4D8-3671-E9F4AB0EEFEE}"/>
              </a:ext>
            </a:extLst>
          </p:cNvPr>
          <p:cNvGrpSpPr/>
          <p:nvPr userDrawn="1"/>
        </p:nvGrpSpPr>
        <p:grpSpPr>
          <a:xfrm>
            <a:off x="5715002" y="6398745"/>
            <a:ext cx="3191161" cy="304800"/>
            <a:chOff x="5715001" y="4799059"/>
            <a:chExt cx="3191161" cy="228600"/>
          </a:xfrm>
        </p:grpSpPr>
        <p:sp>
          <p:nvSpPr>
            <p:cNvPr id="4" name="Text Placeholder 6">
              <a:extLst>
                <a:ext uri="{FF2B5EF4-FFF2-40B4-BE49-F238E27FC236}">
                  <a16:creationId xmlns:a16="http://schemas.microsoft.com/office/drawing/2014/main" id="{6A1C80F1-6F75-009A-9142-DB1A3409E261}"/>
                </a:ext>
              </a:extLst>
            </p:cNvPr>
            <p:cNvSpPr txBox="1">
              <a:spLocks/>
            </p:cNvSpPr>
            <p:nvPr userDrawn="1"/>
          </p:nvSpPr>
          <p:spPr>
            <a:xfrm>
              <a:off x="5715001"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ct val="20000"/>
                </a:spcBef>
                <a:spcAft>
                  <a:spcPts val="0"/>
                </a:spcAft>
                <a:buClrTx/>
                <a:buSzTx/>
                <a:buFont typeface="Arial"/>
                <a:buNone/>
                <a:tabLst/>
                <a:defRPr/>
              </a:pPr>
              <a:r>
                <a:rPr lang="en-US" sz="700" b="1" i="0" kern="1200" dirty="0">
                  <a:solidFill>
                    <a:schemeClr val="accent1"/>
                  </a:solidFill>
                  <a:latin typeface="Arial" panose="020B0604020202020204" pitchFamily="34" charset="0"/>
                  <a:ea typeface="+mn-ea"/>
                  <a:cs typeface="Arial" panose="020B0604020202020204" pitchFamily="34" charset="0"/>
                </a:rPr>
                <a:t>©2024 ARTHUR J. GALLAGHER &amp; CO. </a:t>
              </a:r>
            </a:p>
          </p:txBody>
        </p:sp>
        <p:sp>
          <p:nvSpPr>
            <p:cNvPr id="6" name="Rectangle 5">
              <a:extLst>
                <a:ext uri="{FF2B5EF4-FFF2-40B4-BE49-F238E27FC236}">
                  <a16:creationId xmlns:a16="http://schemas.microsoft.com/office/drawing/2014/main" id="{4135EB50-8721-AAA0-9C8B-672F9133DAC7}"/>
                </a:ext>
              </a:extLst>
            </p:cNvPr>
            <p:cNvSpPr/>
            <p:nvPr userDrawn="1"/>
          </p:nvSpPr>
          <p:spPr>
            <a:xfrm>
              <a:off x="6482065" y="4799059"/>
              <a:ext cx="632862"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t>AJG.com</a:t>
              </a:r>
            </a:p>
          </p:txBody>
        </p:sp>
      </p:grpSp>
      <p:sp>
        <p:nvSpPr>
          <p:cNvPr id="16" name="Text Placeholder 6"/>
          <p:cNvSpPr txBox="1">
            <a:spLocks/>
          </p:cNvSpPr>
          <p:nvPr userDrawn="1"/>
        </p:nvSpPr>
        <p:spPr>
          <a:xfrm>
            <a:off x="436211" y="6525757"/>
            <a:ext cx="4834251" cy="209371"/>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342900" rtl="0" eaLnBrk="1" fontAlgn="auto" latinLnBrk="0" hangingPunct="1">
              <a:lnSpc>
                <a:spcPct val="100000"/>
              </a:lnSpc>
              <a:spcBef>
                <a:spcPct val="20000"/>
              </a:spcBef>
              <a:spcAft>
                <a:spcPts val="0"/>
              </a:spcAft>
              <a:buClrTx/>
              <a:buSzTx/>
              <a:buFont typeface="Arial"/>
              <a:buNone/>
              <a:tabLst/>
              <a:defRPr/>
            </a:pPr>
            <a:r>
              <a:rPr lang="en-US" sz="600" i="1" kern="1200" dirty="0">
                <a:solidFill>
                  <a:schemeClr val="tx1"/>
                </a:solidFill>
                <a:latin typeface="+mj-lt"/>
                <a:ea typeface="+mn-ea"/>
                <a:cs typeface="+mn-cs"/>
              </a:rPr>
              <a:t>The information contained herein is subject to the disclosures and disclaimers on the Disclaimers page of this presentation.</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9400" y="84983"/>
            <a:ext cx="2385981" cy="728724"/>
          </a:xfrm>
          <a:prstGeom prst="rect">
            <a:avLst/>
          </a:prstGeom>
        </p:spPr>
      </p:pic>
    </p:spTree>
    <p:extLst>
      <p:ext uri="{BB962C8B-B14F-4D97-AF65-F5344CB8AC3E}">
        <p14:creationId xmlns:p14="http://schemas.microsoft.com/office/powerpoint/2010/main" val="39324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Blue Accent">
    <p:spTree>
      <p:nvGrpSpPr>
        <p:cNvPr id="1" name=""/>
        <p:cNvGrpSpPr/>
        <p:nvPr/>
      </p:nvGrpSpPr>
      <p:grpSpPr>
        <a:xfrm>
          <a:off x="0" y="0"/>
          <a:ext cx="0" cy="0"/>
          <a:chOff x="0" y="0"/>
          <a:chExt cx="0" cy="0"/>
        </a:xfrm>
      </p:grpSpPr>
      <p:sp>
        <p:nvSpPr>
          <p:cNvPr id="8" name="Text Placeholder 6"/>
          <p:cNvSpPr txBox="1">
            <a:spLocks/>
          </p:cNvSpPr>
          <p:nvPr userDrawn="1"/>
        </p:nvSpPr>
        <p:spPr>
          <a:xfrm>
            <a:off x="5715003" y="6461760"/>
            <a:ext cx="3191162"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5234158"/>
            <a:ext cx="9144000" cy="1641092"/>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228600" y="6522721"/>
            <a:ext cx="1015313"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Content Placeholder 2"/>
          <p:cNvSpPr>
            <a:spLocks noGrp="1"/>
          </p:cNvSpPr>
          <p:nvPr>
            <p:ph idx="1" hasCustomPrompt="1"/>
          </p:nvPr>
        </p:nvSpPr>
        <p:spPr>
          <a:xfrm>
            <a:off x="228600" y="1536883"/>
            <a:ext cx="7772400" cy="4498161"/>
          </a:xfrm>
          <a:prstGeom prst="rect">
            <a:avLst/>
          </a:prstGeom>
        </p:spPr>
        <p:txBody>
          <a:bodyPr/>
          <a:lstStyle>
            <a:lvl1pPr marL="228588" marR="0" indent="-228588" algn="l" defTabSz="457178" rtl="0" eaLnBrk="1" fontAlgn="auto" latinLnBrk="0" hangingPunct="1">
              <a:lnSpc>
                <a:spcPct val="100000"/>
              </a:lnSpc>
              <a:spcBef>
                <a:spcPts val="0"/>
              </a:spcBef>
              <a:spcAft>
                <a:spcPts val="900"/>
              </a:spcAft>
              <a:buClr>
                <a:srgbClr val="6FACDE"/>
              </a:buClr>
              <a:buSzTx/>
              <a:buFont typeface="Arial"/>
              <a:buChar char="•"/>
              <a:tabLst/>
              <a:defRPr sz="1200">
                <a:solidFill>
                  <a:schemeClr val="tx1">
                    <a:lumMod val="75000"/>
                  </a:schemeClr>
                </a:solidFill>
              </a:defRPr>
            </a:lvl1pPr>
            <a:lvl2pPr marL="461939" marR="0" indent="-230177" algn="l" defTabSz="457178" rtl="0" eaLnBrk="1" fontAlgn="auto" latinLnBrk="0" hangingPunct="1">
              <a:lnSpc>
                <a:spcPct val="100000"/>
              </a:lnSpc>
              <a:spcBef>
                <a:spcPts val="0"/>
              </a:spcBef>
              <a:spcAft>
                <a:spcPts val="900"/>
              </a:spcAft>
              <a:buClr>
                <a:srgbClr val="6FACDE"/>
              </a:buClr>
              <a:buSzTx/>
              <a:buFont typeface="Arial"/>
              <a:buChar char="–"/>
              <a:tabLst/>
              <a:defRPr sz="1100">
                <a:solidFill>
                  <a:schemeClr val="tx1">
                    <a:lumMod val="75000"/>
                  </a:schemeClr>
                </a:solidFill>
              </a:defRPr>
            </a:lvl2pPr>
            <a:lvl3pPr marL="684179" marR="0" indent="-230177" algn="l" defTabSz="457178"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100">
                <a:solidFill>
                  <a:schemeClr val="tx1">
                    <a:lumMod val="75000"/>
                  </a:schemeClr>
                </a:solidFill>
              </a:defRPr>
            </a:lvl3pPr>
            <a:lvl4pPr marL="914354" marR="0" indent="-223828" algn="l" defTabSz="457178" rtl="0" eaLnBrk="1" fontAlgn="auto" latinLnBrk="0" hangingPunct="1">
              <a:lnSpc>
                <a:spcPct val="100000"/>
              </a:lnSpc>
              <a:spcBef>
                <a:spcPts val="0"/>
              </a:spcBef>
              <a:spcAft>
                <a:spcPts val="900"/>
              </a:spcAft>
              <a:buClr>
                <a:srgbClr val="6FACDE"/>
              </a:buClr>
              <a:buSzTx/>
              <a:buFont typeface="Arial"/>
              <a:buChar char="–"/>
              <a:tabLst/>
              <a:defRPr sz="1100">
                <a:solidFill>
                  <a:schemeClr val="tx1">
                    <a:lumMod val="75000"/>
                  </a:schemeClr>
                </a:solidFill>
              </a:defRPr>
            </a:lvl4pPr>
            <a:lvl5pPr marL="1142942" marR="0" indent="-223828" algn="l" defTabSz="457178"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sz="11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a:xfrm>
            <a:off x="228600" y="182881"/>
            <a:ext cx="5943600" cy="855805"/>
          </a:xfrm>
          <a:prstGeom prst="rect">
            <a:avLst/>
          </a:prstGeom>
        </p:spPr>
        <p:txBody>
          <a:bodyPr vert="horz" lIns="91440" tIns="45720" rIns="91440" bIns="45720" rtlCol="0" anchor="b" anchorCtr="0">
            <a:noAutofit/>
          </a:bodyPr>
          <a:lstStyle>
            <a:lvl1pPr defTabSz="119057">
              <a:tabLst/>
              <a:defRPr sz="2000" b="1">
                <a:solidFill>
                  <a:schemeClr val="accent1"/>
                </a:solidFill>
              </a:defRPr>
            </a:lvl1pPr>
          </a:lstStyle>
          <a:p>
            <a:r>
              <a:rPr lang="en-US" dirty="0"/>
              <a:t>Click to edit Master title style</a:t>
            </a:r>
          </a:p>
        </p:txBody>
      </p:sp>
      <p:sp>
        <p:nvSpPr>
          <p:cNvPr id="14" name="Text Placeholder 8"/>
          <p:cNvSpPr>
            <a:spLocks noGrp="1"/>
          </p:cNvSpPr>
          <p:nvPr>
            <p:ph type="body" sz="quarter" idx="14" hasCustomPrompt="1"/>
          </p:nvPr>
        </p:nvSpPr>
        <p:spPr>
          <a:xfrm>
            <a:off x="228600" y="1047700"/>
            <a:ext cx="7772400" cy="41148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7002027" y="182881"/>
            <a:ext cx="1997948" cy="342900"/>
          </a:xfrm>
          <a:prstGeom prst="rect">
            <a:avLst/>
          </a:prstGeom>
        </p:spPr>
      </p:pic>
      <p:sp>
        <p:nvSpPr>
          <p:cNvPr id="10" name="Text Placeholder 6"/>
          <p:cNvSpPr txBox="1">
            <a:spLocks/>
          </p:cNvSpPr>
          <p:nvPr userDrawn="1"/>
        </p:nvSpPr>
        <p:spPr>
          <a:xfrm>
            <a:off x="5952839" y="6320897"/>
            <a:ext cx="3191162"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78"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7" name="Text Placeholder 6"/>
          <p:cNvSpPr txBox="1">
            <a:spLocks/>
          </p:cNvSpPr>
          <p:nvPr userDrawn="1"/>
        </p:nvSpPr>
        <p:spPr>
          <a:xfrm>
            <a:off x="6722075" y="6487849"/>
            <a:ext cx="2421924" cy="27916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36761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Photo_Blue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782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hasCustomPrompt="1"/>
          </p:nvPr>
        </p:nvSpPr>
        <p:spPr>
          <a:xfrm>
            <a:off x="228603" y="2057406"/>
            <a:ext cx="2498697" cy="990599"/>
          </a:xfrm>
          <a:prstGeom prst="rect">
            <a:avLst/>
          </a:prstGeom>
        </p:spPr>
        <p:txBody>
          <a:bodyPr anchor="b" anchorCtr="0"/>
          <a:lstStyle>
            <a:lvl1pPr algn="l">
              <a:defRPr sz="2800" b="0" baseline="0">
                <a:solidFill>
                  <a:schemeClr val="tx2"/>
                </a:solidFill>
              </a:defRPr>
            </a:lvl1pPr>
          </a:lstStyle>
          <a:p>
            <a:r>
              <a:rPr lang="en-US" dirty="0"/>
              <a:t>Title Slide – With Photo</a:t>
            </a:r>
          </a:p>
        </p:txBody>
      </p:sp>
      <p:sp>
        <p:nvSpPr>
          <p:cNvPr id="17" name="Text Placeholder 5"/>
          <p:cNvSpPr>
            <a:spLocks noGrp="1"/>
          </p:cNvSpPr>
          <p:nvPr>
            <p:ph type="body" sz="quarter" idx="10" hasCustomPrompt="1"/>
          </p:nvPr>
        </p:nvSpPr>
        <p:spPr>
          <a:xfrm>
            <a:off x="228603" y="3471407"/>
            <a:ext cx="3206363" cy="381000"/>
          </a:xfrm>
          <a:prstGeom prst="rect">
            <a:avLst/>
          </a:prstGeom>
        </p:spPr>
        <p:txBody>
          <a:bodyPr>
            <a:noAutofit/>
          </a:bodyPr>
          <a:lstStyle>
            <a:lvl1pPr marL="0" indent="0">
              <a:buNone/>
              <a:defRPr sz="1600" b="0">
                <a:solidFill>
                  <a:schemeClr val="tx2"/>
                </a:solidFill>
              </a:defRPr>
            </a:lvl1pPr>
            <a:lvl2pPr marL="457178" indent="0">
              <a:buNone/>
              <a:defRPr/>
            </a:lvl2pPr>
            <a:lvl3pPr marL="914356" indent="0">
              <a:buNone/>
              <a:defRPr/>
            </a:lvl3pPr>
            <a:lvl4pPr marL="1371532" indent="0">
              <a:buNone/>
              <a:defRPr/>
            </a:lvl4pPr>
            <a:lvl5pPr marL="1828709" indent="0">
              <a:buNone/>
              <a:defRPr/>
            </a:lvl5pPr>
          </a:lstStyle>
          <a:p>
            <a:pPr lvl="0"/>
            <a:r>
              <a:rPr lang="en-US" dirty="0"/>
              <a:t>Presenter Name | Date</a:t>
            </a:r>
          </a:p>
        </p:txBody>
      </p:sp>
      <p:sp>
        <p:nvSpPr>
          <p:cNvPr id="19" name="Text Placeholder 6"/>
          <p:cNvSpPr txBox="1">
            <a:spLocks/>
          </p:cNvSpPr>
          <p:nvPr userDrawn="1"/>
        </p:nvSpPr>
        <p:spPr>
          <a:xfrm>
            <a:off x="133193" y="6398745"/>
            <a:ext cx="319116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178"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tx2"/>
                </a:solidFill>
                <a:latin typeface="Arial" panose="020B0604020202020204" pitchFamily="34" charset="0"/>
                <a:ea typeface="+mn-ea"/>
                <a:cs typeface="Arial" panose="020B0604020202020204" pitchFamily="34" charset="0"/>
              </a:rPr>
              <a:t>©2022 ARTHUR J. GALLAGHER &amp; CO. </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755" y="5176969"/>
            <a:ext cx="2761932" cy="1317508"/>
          </a:xfrm>
          <a:prstGeom prst="rect">
            <a:avLst/>
          </a:prstGeom>
        </p:spPr>
      </p:pic>
    </p:spTree>
    <p:extLst>
      <p:ext uri="{BB962C8B-B14F-4D97-AF65-F5344CB8AC3E}">
        <p14:creationId xmlns:p14="http://schemas.microsoft.com/office/powerpoint/2010/main" val="37570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d Slide with Image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27A022-E0DF-7A00-2A04-DBFD65E51F5F}"/>
              </a:ext>
            </a:extLst>
          </p:cNvPr>
          <p:cNvSpPr/>
          <p:nvPr userDrawn="1"/>
        </p:nvSpPr>
        <p:spPr>
          <a:xfrm>
            <a:off x="4887092" y="0"/>
            <a:ext cx="2741627" cy="6858000"/>
          </a:xfrm>
          <a:prstGeom prst="rect">
            <a:avLst/>
          </a:prstGeom>
          <a:gradFill flip="none" rotWithShape="1">
            <a:gsLst>
              <a:gs pos="1200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Gotham Narrow Light" pitchFamily="2" charset="0"/>
            </a:endParaRPr>
          </a:p>
        </p:txBody>
      </p:sp>
      <p:sp>
        <p:nvSpPr>
          <p:cNvPr id="7" name="Content Placeholder 2">
            <a:extLst>
              <a:ext uri="{FF2B5EF4-FFF2-40B4-BE49-F238E27FC236}">
                <a16:creationId xmlns:a16="http://schemas.microsoft.com/office/drawing/2014/main" id="{D3039FD9-7FD1-A86C-2AA3-9370EA723B4C}"/>
              </a:ext>
            </a:extLst>
          </p:cNvPr>
          <p:cNvSpPr>
            <a:spLocks noGrp="1"/>
          </p:cNvSpPr>
          <p:nvPr>
            <p:ph idx="1" hasCustomPrompt="1"/>
          </p:nvPr>
        </p:nvSpPr>
        <p:spPr>
          <a:xfrm>
            <a:off x="228600" y="1536881"/>
            <a:ext cx="7772400" cy="4498161"/>
          </a:xfrm>
          <a:prstGeom prst="rect">
            <a:avLst/>
          </a:prstGeom>
        </p:spPr>
        <p:txBody>
          <a:bodyPr vert="horz" lIns="91440" tIns="45720" rIns="91440" bIns="45720" rtlCol="0">
            <a:noAutofit/>
          </a:bodyPr>
          <a:lstStyle>
            <a:lvl1pPr>
              <a:defRPr lang="en-US" sz="1000" b="0" i="0" dirty="0" smtClean="0">
                <a:solidFill>
                  <a:schemeClr val="tx2"/>
                </a:solidFill>
                <a:latin typeface="Gotham Narrow Light" pitchFamily="2" charset="0"/>
              </a:defRPr>
            </a:lvl1pPr>
            <a:lvl2pPr>
              <a:defRPr lang="en-US" sz="1000" b="0" i="0" dirty="0" smtClean="0">
                <a:solidFill>
                  <a:schemeClr val="tx2"/>
                </a:solidFill>
                <a:latin typeface="Gotham Narrow Light" pitchFamily="2" charset="0"/>
              </a:defRPr>
            </a:lvl2pPr>
            <a:lvl3pPr>
              <a:defRPr lang="en-US" sz="1000" b="0" i="0" dirty="0" smtClean="0">
                <a:solidFill>
                  <a:schemeClr val="tx2"/>
                </a:solidFill>
                <a:latin typeface="Gotham Narrow Light" pitchFamily="2" charset="0"/>
              </a:defRPr>
            </a:lvl3pPr>
            <a:lvl4pPr>
              <a:defRPr lang="en-US" sz="1000" b="0" i="0" dirty="0" smtClean="0">
                <a:solidFill>
                  <a:schemeClr val="tx2"/>
                </a:solidFill>
                <a:latin typeface="Gotham Narrow Light" pitchFamily="2" charset="0"/>
              </a:defRPr>
            </a:lvl4pPr>
            <a:lvl5pPr>
              <a:defRPr lang="en-US" sz="1000" b="0" i="0" dirty="0" smtClean="0">
                <a:solidFill>
                  <a:schemeClr val="tx2"/>
                </a:solidFill>
                <a:latin typeface="Gotham Narrow Light" pitchFamily="2"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8" name="Title Placeholder 1">
            <a:extLst>
              <a:ext uri="{FF2B5EF4-FFF2-40B4-BE49-F238E27FC236}">
                <a16:creationId xmlns:a16="http://schemas.microsoft.com/office/drawing/2014/main" id="{33EBF41C-780D-65CD-3DB7-E91298C1A77D}"/>
              </a:ext>
            </a:extLst>
          </p:cNvPr>
          <p:cNvSpPr>
            <a:spLocks noGrp="1"/>
          </p:cNvSpPr>
          <p:nvPr>
            <p:ph type="title"/>
          </p:nvPr>
        </p:nvSpPr>
        <p:spPr>
          <a:xfrm>
            <a:off x="228600" y="182880"/>
            <a:ext cx="6910952" cy="855805"/>
          </a:xfrm>
          <a:prstGeom prst="rect">
            <a:avLst/>
          </a:prstGeom>
        </p:spPr>
        <p:txBody>
          <a:bodyPr vert="horz" lIns="91440" tIns="45720" rIns="91440" bIns="45720" rtlCol="0" anchor="b" anchorCtr="0">
            <a:noAutofit/>
          </a:bodyPr>
          <a:lstStyle>
            <a:lvl1pPr defTabSz="119057">
              <a:tabLst/>
              <a:defRPr sz="2800" b="0" i="0">
                <a:solidFill>
                  <a:schemeClr val="tx2"/>
                </a:solidFill>
                <a:latin typeface="Gotham Narrow Light" pitchFamily="2" charset="0"/>
              </a:defRPr>
            </a:lvl1pPr>
          </a:lstStyle>
          <a:p>
            <a:r>
              <a:rPr lang="en-US" dirty="0"/>
              <a:t>Click to edit Master title style</a:t>
            </a:r>
          </a:p>
        </p:txBody>
      </p:sp>
      <p:grpSp>
        <p:nvGrpSpPr>
          <p:cNvPr id="6" name="Group 5">
            <a:extLst>
              <a:ext uri="{FF2B5EF4-FFF2-40B4-BE49-F238E27FC236}">
                <a16:creationId xmlns:a16="http://schemas.microsoft.com/office/drawing/2014/main" id="{C9B13B58-6B8D-1A61-0E66-D4A551A01BEE}"/>
              </a:ext>
            </a:extLst>
          </p:cNvPr>
          <p:cNvGrpSpPr/>
          <p:nvPr userDrawn="1"/>
        </p:nvGrpSpPr>
        <p:grpSpPr>
          <a:xfrm>
            <a:off x="6431763" y="6398745"/>
            <a:ext cx="2559837" cy="304800"/>
            <a:chOff x="6986284" y="4799059"/>
            <a:chExt cx="1919878" cy="228600"/>
          </a:xfrm>
        </p:grpSpPr>
        <p:sp>
          <p:nvSpPr>
            <p:cNvPr id="9" name="Text Placeholder 6">
              <a:extLst>
                <a:ext uri="{FF2B5EF4-FFF2-40B4-BE49-F238E27FC236}">
                  <a16:creationId xmlns:a16="http://schemas.microsoft.com/office/drawing/2014/main" id="{4BB89008-8352-D669-1B80-D378B2FBD263}"/>
                </a:ext>
              </a:extLst>
            </p:cNvPr>
            <p:cNvSpPr txBox="1">
              <a:spLocks/>
            </p:cNvSpPr>
            <p:nvPr userDrawn="1"/>
          </p:nvSpPr>
          <p:spPr>
            <a:xfrm>
              <a:off x="7384167" y="4799059"/>
              <a:ext cx="1521995"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66" rtl="0" eaLnBrk="1" fontAlgn="auto" latinLnBrk="0" hangingPunct="1">
                <a:lnSpc>
                  <a:spcPct val="100000"/>
                </a:lnSpc>
                <a:spcBef>
                  <a:spcPct val="20000"/>
                </a:spcBef>
                <a:spcAft>
                  <a:spcPts val="0"/>
                </a:spcAft>
                <a:buClrTx/>
                <a:buSzTx/>
                <a:buFont typeface="Arial"/>
                <a:buNone/>
                <a:tabLst/>
                <a:defRPr/>
              </a:pPr>
              <a:r>
                <a:rPr lang="en-US" sz="600" b="0" i="0" kern="1200" dirty="0">
                  <a:solidFill>
                    <a:schemeClr val="accent1"/>
                  </a:solidFill>
                  <a:latin typeface="Gotham Narrow Light" pitchFamily="2" charset="0"/>
                  <a:ea typeface="+mn-ea"/>
                  <a:cs typeface="Arial" panose="020B0604020202020204" pitchFamily="34" charset="0"/>
                </a:rPr>
                <a:t>©2023 ARTHUR J. GALLAGHER &amp; CO. </a:t>
              </a:r>
            </a:p>
          </p:txBody>
        </p:sp>
        <p:sp>
          <p:nvSpPr>
            <p:cNvPr id="10" name="Rectangle 9">
              <a:extLst>
                <a:ext uri="{FF2B5EF4-FFF2-40B4-BE49-F238E27FC236}">
                  <a16:creationId xmlns:a16="http://schemas.microsoft.com/office/drawing/2014/main" id="{4F290745-CC93-2029-A659-728D5C9FF619}"/>
                </a:ext>
              </a:extLst>
            </p:cNvPr>
            <p:cNvSpPr/>
            <p:nvPr userDrawn="1"/>
          </p:nvSpPr>
          <p:spPr>
            <a:xfrm>
              <a:off x="6986284" y="4799059"/>
              <a:ext cx="528277"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0" i="0" dirty="0">
                  <a:solidFill>
                    <a:schemeClr val="bg1"/>
                  </a:solidFill>
                  <a:latin typeface="Gotham Narrow Medium" pitchFamily="2" charset="0"/>
                </a:rPr>
                <a:t>AJG.com</a:t>
              </a:r>
            </a:p>
          </p:txBody>
        </p:sp>
      </p:grpSp>
      <p:sp>
        <p:nvSpPr>
          <p:cNvPr id="11" name="Text Placeholder 8">
            <a:extLst>
              <a:ext uri="{FF2B5EF4-FFF2-40B4-BE49-F238E27FC236}">
                <a16:creationId xmlns:a16="http://schemas.microsoft.com/office/drawing/2014/main" id="{7EE54892-9A66-7D46-53EE-31DB0A9CAEF1}"/>
              </a:ext>
            </a:extLst>
          </p:cNvPr>
          <p:cNvSpPr>
            <a:spLocks noGrp="1"/>
          </p:cNvSpPr>
          <p:nvPr>
            <p:ph type="body" sz="quarter" idx="14" hasCustomPrompt="1"/>
          </p:nvPr>
        </p:nvSpPr>
        <p:spPr>
          <a:xfrm>
            <a:off x="228600" y="1065897"/>
            <a:ext cx="4253248" cy="411480"/>
          </a:xfrm>
          <a:prstGeom prst="rect">
            <a:avLst/>
          </a:prstGeom>
        </p:spPr>
        <p:txBody>
          <a:bodyPr>
            <a:noAutofit/>
          </a:bodyPr>
          <a:lstStyle>
            <a:lvl1pPr marL="0" indent="0">
              <a:buNone/>
              <a:defRPr sz="1000" b="0" i="0">
                <a:solidFill>
                  <a:schemeClr val="bg2"/>
                </a:solidFill>
                <a:latin typeface="Gotham Narrow Medium" pitchFamily="2" charset="0"/>
              </a:defRPr>
            </a:lvl1pPr>
          </a:lstStyle>
          <a:p>
            <a:pPr lvl="0"/>
            <a:r>
              <a:rPr lang="en-US" dirty="0"/>
              <a:t>Subtitle</a:t>
            </a:r>
          </a:p>
        </p:txBody>
      </p:sp>
    </p:spTree>
    <p:extLst>
      <p:ext uri="{BB962C8B-B14F-4D97-AF65-F5344CB8AC3E}">
        <p14:creationId xmlns:p14="http://schemas.microsoft.com/office/powerpoint/2010/main" val="1961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EC6B9-CBFB-49D5-9643-D42E7E34E4F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733195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utline Green Accent">
    <p:spTree>
      <p:nvGrpSpPr>
        <p:cNvPr id="1" name=""/>
        <p:cNvGrpSpPr/>
        <p:nvPr/>
      </p:nvGrpSpPr>
      <p:grpSpPr>
        <a:xfrm>
          <a:off x="0" y="0"/>
          <a:ext cx="0" cy="0"/>
          <a:chOff x="0" y="0"/>
          <a:chExt cx="0" cy="0"/>
        </a:xfrm>
      </p:grpSpPr>
      <p:sp>
        <p:nvSpPr>
          <p:cNvPr id="12" name="Rectangle 11"/>
          <p:cNvSpPr/>
          <p:nvPr userDrawn="1"/>
        </p:nvSpPr>
        <p:spPr>
          <a:xfrm>
            <a:off x="0" y="5235548"/>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0">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a:t>Subtitle</a:t>
            </a:r>
          </a:p>
        </p:txBody>
      </p:sp>
      <p:sp>
        <p:nvSpPr>
          <p:cNvPr id="4" name="Text Placeholder 3"/>
          <p:cNvSpPr>
            <a:spLocks noGrp="1"/>
          </p:cNvSpPr>
          <p:nvPr>
            <p:ph type="body" sz="quarter" idx="14"/>
          </p:nvPr>
        </p:nvSpPr>
        <p:spPr>
          <a:xfrm>
            <a:off x="228600" y="1737361"/>
            <a:ext cx="7772400" cy="4185267"/>
          </a:xfrm>
        </p:spPr>
        <p:txBody>
          <a:bodyPr/>
          <a:lstStyle>
            <a:lvl1pPr marL="461951" indent="-461951">
              <a:buFont typeface="+mj-lt"/>
              <a:buAutoNum type="romanUcPeriod"/>
              <a:defRPr/>
            </a:lvl1pPr>
            <a:lvl2pPr marL="798493" indent="-336542">
              <a:buFont typeface="+mj-lt"/>
              <a:buAutoNum type="alphaUcPeriod"/>
              <a:defRPr/>
            </a:lvl2pPr>
            <a:lvl3pPr marL="1144559" indent="-344479">
              <a:buFont typeface="+mj-lt"/>
              <a:buAutoNum type="arabicPeriod"/>
              <a:defRPr/>
            </a:lvl3pPr>
            <a:lvl4pPr marL="1482688" indent="-342891">
              <a:buFont typeface="+mj-lt"/>
              <a:buAutoNum type="alphaLcParenR"/>
              <a:defRPr/>
            </a:lvl4pPr>
            <a:lvl5pPr marL="1828754" indent="-344479">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8"/>
            <a:ext cx="1789487" cy="546543"/>
          </a:xfrm>
          <a:prstGeom prst="rect">
            <a:avLst/>
          </a:prstGeom>
        </p:spPr>
      </p:pic>
      <p:sp>
        <p:nvSpPr>
          <p:cNvPr id="10" name="Text Placeholder 6"/>
          <p:cNvSpPr txBox="1">
            <a:spLocks/>
          </p:cNvSpPr>
          <p:nvPr userDrawn="1"/>
        </p:nvSpPr>
        <p:spPr>
          <a:xfrm>
            <a:off x="5715001"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a:solidFill>
                  <a:schemeClr val="accent2">
                    <a:lumMod val="40000"/>
                    <a:lumOff val="60000"/>
                  </a:schemeClr>
                </a:solidFill>
                <a:latin typeface="+mj-lt"/>
                <a:ea typeface="+mn-ea"/>
                <a:cs typeface="+mn-cs"/>
              </a:rPr>
              <a:t>©2022 ARTHUR J. GALLAGHER &amp; CO. </a:t>
            </a:r>
          </a:p>
        </p:txBody>
      </p:sp>
      <p:sp>
        <p:nvSpPr>
          <p:cNvPr id="8" name="TextBox 7"/>
          <p:cNvSpPr txBox="1"/>
          <p:nvPr userDrawn="1"/>
        </p:nvSpPr>
        <p:spPr>
          <a:xfrm>
            <a:off x="228601" y="6583682"/>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a:solidFill>
                <a:schemeClr val="accent2">
                  <a:lumMod val="40000"/>
                  <a:lumOff val="60000"/>
                </a:schemeClr>
              </a:solidFill>
            </a:endParaRPr>
          </a:p>
        </p:txBody>
      </p:sp>
    </p:spTree>
    <p:extLst>
      <p:ext uri="{BB962C8B-B14F-4D97-AF65-F5344CB8AC3E}">
        <p14:creationId xmlns:p14="http://schemas.microsoft.com/office/powerpoint/2010/main" val="6473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tline Orange Accent">
    <p:spTree>
      <p:nvGrpSpPr>
        <p:cNvPr id="1" name=""/>
        <p:cNvGrpSpPr/>
        <p:nvPr/>
      </p:nvGrpSpPr>
      <p:grpSpPr>
        <a:xfrm>
          <a:off x="0" y="0"/>
          <a:ext cx="0" cy="0"/>
          <a:chOff x="0" y="0"/>
          <a:chExt cx="0" cy="0"/>
        </a:xfrm>
      </p:grpSpPr>
      <p:sp>
        <p:nvSpPr>
          <p:cNvPr id="9" name="Rectangle 8"/>
          <p:cNvSpPr/>
          <p:nvPr userDrawn="1"/>
        </p:nvSpPr>
        <p:spPr>
          <a:xfrm>
            <a:off x="0" y="5234151"/>
            <a:ext cx="9144000" cy="1641092"/>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Autofit/>
          </a:bodyPr>
          <a:lstStyle>
            <a:lvl1pPr defTabSz="11906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228600" y="1737361"/>
            <a:ext cx="7772400" cy="4185267"/>
          </a:xfrm>
        </p:spPr>
        <p:txBody>
          <a:bodyPr/>
          <a:lstStyle>
            <a:lvl1pPr marL="346075" indent="-346075">
              <a:buFont typeface="+mj-lt"/>
              <a:buAutoNum type="romanUcPeriod"/>
              <a:defRPr/>
            </a:lvl1pPr>
            <a:lvl2pPr marL="685800" indent="-346075">
              <a:buFont typeface="+mj-lt"/>
              <a:buAutoNum type="alphaUcPeriod"/>
              <a:defRPr/>
            </a:lvl2pPr>
            <a:lvl3pPr marL="1031875" indent="-350838">
              <a:buFont typeface="+mj-lt"/>
              <a:buAutoNum type="arabicPeriod"/>
              <a:defRPr/>
            </a:lvl3pPr>
            <a:lvl4pPr marL="1371600" indent="-346075">
              <a:buFont typeface="+mj-lt"/>
              <a:buAutoNum type="alphaLcParenR"/>
              <a:defRPr/>
            </a:lvl4pPr>
            <a:lvl5pPr marL="1717675" indent="-350838">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84983"/>
            <a:ext cx="1789486" cy="728724"/>
          </a:xfrm>
          <a:prstGeom prst="rect">
            <a:avLst/>
          </a:prstGeom>
        </p:spPr>
      </p:pic>
      <p:sp>
        <p:nvSpPr>
          <p:cNvPr id="11" name="TextBox 10"/>
          <p:cNvSpPr txBox="1"/>
          <p:nvPr userDrawn="1"/>
        </p:nvSpPr>
        <p:spPr>
          <a:xfrm>
            <a:off x="228600" y="6522720"/>
            <a:ext cx="32004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2" name="Text Placeholder 6"/>
          <p:cNvSpPr txBox="1">
            <a:spLocks/>
          </p:cNvSpPr>
          <p:nvPr userDrawn="1"/>
        </p:nvSpPr>
        <p:spPr>
          <a:xfrm>
            <a:off x="5715001" y="6398745"/>
            <a:ext cx="319116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11020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AEC6B9-CBFB-49D5-9643-D42E7E34E4F3}"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409254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AEC6B9-CBFB-49D5-9643-D42E7E34E4F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115839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EC6B9-CBFB-49D5-9643-D42E7E34E4F3}"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420193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AEC6B9-CBFB-49D5-9643-D42E7E34E4F3}"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90392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EC6B9-CBFB-49D5-9643-D42E7E34E4F3}"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377111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EC6B9-CBFB-49D5-9643-D42E7E34E4F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139065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EC6B9-CBFB-49D5-9643-D42E7E34E4F3}"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CCF68-0C14-4B2B-9F8A-DB4ACB5955DE}" type="slidenum">
              <a:rPr lang="en-US" smtClean="0"/>
              <a:t>‹#›</a:t>
            </a:fld>
            <a:endParaRPr lang="en-US"/>
          </a:p>
        </p:txBody>
      </p:sp>
    </p:spTree>
    <p:extLst>
      <p:ext uri="{BB962C8B-B14F-4D97-AF65-F5344CB8AC3E}">
        <p14:creationId xmlns:p14="http://schemas.microsoft.com/office/powerpoint/2010/main" val="113530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AEC6B9-CBFB-49D5-9643-D42E7E34E4F3}" type="datetimeFigureOut">
              <a:rPr lang="en-US" smtClean="0"/>
              <a:t>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8CCF68-0C14-4B2B-9F8A-DB4ACB5955DE}" type="slidenum">
              <a:rPr lang="en-US" smtClean="0"/>
              <a:t>‹#›</a:t>
            </a:fld>
            <a:endParaRPr lang="en-US"/>
          </a:p>
        </p:txBody>
      </p:sp>
    </p:spTree>
    <p:extLst>
      <p:ext uri="{BB962C8B-B14F-4D97-AF65-F5344CB8AC3E}">
        <p14:creationId xmlns:p14="http://schemas.microsoft.com/office/powerpoint/2010/main" val="2671042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 id="2147483691" r:id="rId13"/>
    <p:sldLayoutId id="2147483692" r:id="rId14"/>
    <p:sldLayoutId id="2147483696" r:id="rId15"/>
    <p:sldLayoutId id="2147483697" r:id="rId16"/>
    <p:sldLayoutId id="2147483699" r:id="rId17"/>
    <p:sldLayoutId id="2147483701" r:id="rId18"/>
    <p:sldLayoutId id="2147483702" r:id="rId19"/>
    <p:sldLayoutId id="2147483703" r:id="rId20"/>
    <p:sldLayoutId id="214748370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3" y="1083734"/>
            <a:ext cx="3615264" cy="1429695"/>
          </a:xfrm>
        </p:spPr>
        <p:txBody>
          <a:bodyPr/>
          <a:lstStyle/>
          <a:p>
            <a:r>
              <a:rPr lang="en-US" sz="2400" b="1" dirty="0"/>
              <a:t>OKHEEI Board Meeting</a:t>
            </a:r>
            <a:endParaRPr lang="en-US" sz="2000" dirty="0"/>
          </a:p>
        </p:txBody>
      </p:sp>
      <p:sp>
        <p:nvSpPr>
          <p:cNvPr id="3" name="Text Placeholder 2"/>
          <p:cNvSpPr>
            <a:spLocks noGrp="1"/>
          </p:cNvSpPr>
          <p:nvPr>
            <p:ph type="body" sz="quarter" idx="10"/>
          </p:nvPr>
        </p:nvSpPr>
        <p:spPr>
          <a:xfrm>
            <a:off x="114301" y="3018118"/>
            <a:ext cx="3843867" cy="601207"/>
          </a:xfrm>
        </p:spPr>
        <p:txBody>
          <a:bodyPr/>
          <a:lstStyle/>
          <a:p>
            <a:r>
              <a:rPr lang="en-US" sz="1400" dirty="0"/>
              <a:t>Daniel Somers, Pete Towne, Summer Brown, and Harmony Holloway</a:t>
            </a:r>
          </a:p>
          <a:p>
            <a:r>
              <a:rPr lang="en-US" sz="1400" dirty="0"/>
              <a:t>January 7</a:t>
            </a:r>
            <a:r>
              <a:rPr lang="en-US" sz="1400" baseline="30000" dirty="0"/>
              <a:t>th</a:t>
            </a:r>
            <a:r>
              <a:rPr lang="en-US" sz="1400" dirty="0"/>
              <a:t>, 2026</a:t>
            </a:r>
          </a:p>
          <a:p>
            <a:endParaRPr lang="en-US" sz="1400" dirty="0"/>
          </a:p>
        </p:txBody>
      </p:sp>
    </p:spTree>
    <p:extLst>
      <p:ext uri="{BB962C8B-B14F-4D97-AF65-F5344CB8AC3E}">
        <p14:creationId xmlns:p14="http://schemas.microsoft.com/office/powerpoint/2010/main" val="36242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368419"/>
            <a:ext cx="6131703" cy="509451"/>
          </a:xfrm>
        </p:spPr>
        <p:txBody>
          <a:bodyPr>
            <a:noAutofit/>
          </a:bodyPr>
          <a:lstStyle/>
          <a:p>
            <a:r>
              <a:rPr lang="en-US" sz="2667" b="1" dirty="0">
                <a:solidFill>
                  <a:schemeClr val="tx2"/>
                </a:solidFill>
              </a:rPr>
              <a:t>2026 RFP </a:t>
            </a:r>
          </a:p>
        </p:txBody>
      </p:sp>
      <p:sp>
        <p:nvSpPr>
          <p:cNvPr id="4" name="Rectangle 3"/>
          <p:cNvSpPr/>
          <p:nvPr/>
        </p:nvSpPr>
        <p:spPr>
          <a:xfrm>
            <a:off x="228600" y="775276"/>
            <a:ext cx="6580909" cy="379656"/>
          </a:xfrm>
          <a:prstGeom prst="rect">
            <a:avLst/>
          </a:prstGeom>
        </p:spPr>
        <p:txBody>
          <a:bodyPr wrap="square">
            <a:spAutoFit/>
          </a:bodyPr>
          <a:lstStyle/>
          <a:p>
            <a:r>
              <a:rPr lang="en-US" sz="1867" i="1" dirty="0">
                <a:solidFill>
                  <a:schemeClr val="accent2"/>
                </a:solidFill>
              </a:rPr>
              <a:t>Renewal Marketing</a:t>
            </a:r>
          </a:p>
        </p:txBody>
      </p:sp>
      <p:sp>
        <p:nvSpPr>
          <p:cNvPr id="2" name="TextBox 1">
            <a:extLst>
              <a:ext uri="{FF2B5EF4-FFF2-40B4-BE49-F238E27FC236}">
                <a16:creationId xmlns:a16="http://schemas.microsoft.com/office/drawing/2014/main" id="{CE6E6A28-7FD2-1539-928B-20D832CEEBA1}"/>
              </a:ext>
            </a:extLst>
          </p:cNvPr>
          <p:cNvSpPr txBox="1"/>
          <p:nvPr/>
        </p:nvSpPr>
        <p:spPr>
          <a:xfrm>
            <a:off x="474133" y="1184652"/>
            <a:ext cx="8441267" cy="4576702"/>
          </a:xfrm>
          <a:prstGeom prst="rect">
            <a:avLst/>
          </a:prstGeom>
          <a:noFill/>
        </p:spPr>
        <p:txBody>
          <a:bodyPr wrap="square" rtlCol="0">
            <a:spAutoFit/>
          </a:bodyPr>
          <a:lstStyle/>
          <a:p>
            <a:r>
              <a:rPr lang="en-US" sz="1467" b="1" dirty="0"/>
              <a:t>Medical Plan Alternative Providers</a:t>
            </a:r>
          </a:p>
          <a:p>
            <a:pPr marL="380990" indent="-380990">
              <a:buFont typeface="Arial" panose="020B0604020202020204" pitchFamily="34" charset="0"/>
              <a:buChar char="•"/>
            </a:pPr>
            <a:r>
              <a:rPr lang="en-US" sz="1467" dirty="0"/>
              <a:t>Overall Plan Increase of 9% </a:t>
            </a:r>
          </a:p>
          <a:p>
            <a:pPr marL="380990" indent="-380990">
              <a:buFont typeface="Arial" panose="020B0604020202020204" pitchFamily="34" charset="0"/>
              <a:buChar char="•"/>
            </a:pPr>
            <a:r>
              <a:rPr lang="en-US" sz="1467" dirty="0"/>
              <a:t>Gallagher Benefits marketed to 18 self-funded TPA’s, networks and stop loss carriers.  BCBS and Surest most competitive in benefits and pricing.  Surest was a 6.4% increase over current.</a:t>
            </a:r>
          </a:p>
          <a:p>
            <a:pPr marL="990575" lvl="1" indent="-380990">
              <a:buFont typeface="Arial" panose="020B0604020202020204" pitchFamily="34" charset="0"/>
              <a:buChar char="•"/>
            </a:pPr>
            <a:r>
              <a:rPr lang="en-US" sz="1400" dirty="0"/>
              <a:t>Reminder -  Some markets will not allow “firm and final” due to early timing requirements of renewal.  </a:t>
            </a:r>
          </a:p>
          <a:p>
            <a:pPr marL="533375" indent="-380990">
              <a:buFont typeface="Arial" panose="020B0604020202020204" pitchFamily="34" charset="0"/>
              <a:buChar char="•"/>
            </a:pPr>
            <a:r>
              <a:rPr lang="en-US" sz="1467" dirty="0"/>
              <a:t>Moved to Blue Advantage Plans for a 4.4% savings ($1.5 Million)</a:t>
            </a:r>
          </a:p>
          <a:p>
            <a:pPr marL="533375" indent="-380990">
              <a:buFont typeface="Arial" panose="020B0604020202020204" pitchFamily="34" charset="0"/>
              <a:buChar char="•"/>
            </a:pPr>
            <a:r>
              <a:rPr lang="en-US" sz="1467" dirty="0"/>
              <a:t>Added Plan D with access to Blue Options (Mirrored Plan C Benefits).  216 Employee’s enrolled in Plan D at open enrollment.</a:t>
            </a:r>
          </a:p>
          <a:p>
            <a:endParaRPr lang="en-US" sz="1467" b="1" dirty="0"/>
          </a:p>
          <a:p>
            <a:r>
              <a:rPr lang="en-US" sz="1467" b="1" dirty="0"/>
              <a:t>Dental Plan – </a:t>
            </a:r>
            <a:r>
              <a:rPr lang="en-US" sz="1467" dirty="0"/>
              <a:t>Coming out of rate guarantee.  Received 2-year rate guarantee 26-27</a:t>
            </a:r>
          </a:p>
          <a:p>
            <a:pPr marL="838179" lvl="1" indent="-228594">
              <a:buFont typeface="Arial" panose="020B0604020202020204" pitchFamily="34" charset="0"/>
              <a:buChar char="•"/>
            </a:pPr>
            <a:r>
              <a:rPr lang="en-US" sz="1467" dirty="0"/>
              <a:t>Preventive Plan Loss Ratio – 111% - 11% increase - $2.02 on ee only rate per month</a:t>
            </a:r>
          </a:p>
          <a:p>
            <a:pPr marL="838179" lvl="1" indent="-228594">
              <a:buFont typeface="Arial" panose="020B0604020202020204" pitchFamily="34" charset="0"/>
              <a:buChar char="•"/>
            </a:pPr>
            <a:r>
              <a:rPr lang="en-US" sz="1467" dirty="0"/>
              <a:t>Low Plan Loss Ratio – 112% - 12% increase - $4.44 on ee only rate per month</a:t>
            </a:r>
          </a:p>
          <a:p>
            <a:pPr marL="838179" lvl="1" indent="-228594">
              <a:buFont typeface="Arial" panose="020B0604020202020204" pitchFamily="34" charset="0"/>
              <a:buChar char="•"/>
            </a:pPr>
            <a:r>
              <a:rPr lang="en-US" sz="1467" dirty="0"/>
              <a:t>High Plan Loss Ratio – 132% - 20% increase - $10.06 on ee only rate per month</a:t>
            </a:r>
          </a:p>
          <a:p>
            <a:r>
              <a:rPr lang="en-US" sz="1467" dirty="0"/>
              <a:t>	</a:t>
            </a:r>
          </a:p>
          <a:p>
            <a:r>
              <a:rPr lang="en-US" sz="1467" b="1" dirty="0"/>
              <a:t>Vision Plan – Rate Guarantee</a:t>
            </a:r>
          </a:p>
          <a:p>
            <a:endParaRPr lang="en-US" sz="1467" dirty="0"/>
          </a:p>
          <a:p>
            <a:r>
              <a:rPr lang="en-US" sz="1467" b="1" dirty="0"/>
              <a:t>Life &amp; Disability – The Standard </a:t>
            </a:r>
          </a:p>
          <a:p>
            <a:pPr marL="380990" indent="-380990">
              <a:buFont typeface="Arial" panose="020B0604020202020204" pitchFamily="34" charset="0"/>
              <a:buChar char="•"/>
            </a:pPr>
            <a:r>
              <a:rPr lang="en-US" sz="1467" dirty="0"/>
              <a:t>Basic Life – Renewal step increase from $.14 to $.155. </a:t>
            </a:r>
          </a:p>
          <a:p>
            <a:pPr marL="380990" indent="-380990">
              <a:buFont typeface="Arial" panose="020B0604020202020204" pitchFamily="34" charset="0"/>
              <a:buChar char="•"/>
            </a:pPr>
            <a:r>
              <a:rPr lang="en-US" sz="1400" dirty="0"/>
              <a:t>Voluntary Life, STD, and LTD – Rate Pass w/ 2-year rate guarantee 25-26</a:t>
            </a:r>
          </a:p>
        </p:txBody>
      </p:sp>
    </p:spTree>
    <p:extLst>
      <p:ext uri="{BB962C8B-B14F-4D97-AF65-F5344CB8AC3E}">
        <p14:creationId xmlns:p14="http://schemas.microsoft.com/office/powerpoint/2010/main" val="4393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9E79-B34D-60B4-2349-F68B59893E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268781-B41A-FB2D-27AF-8FEA462B046A}"/>
              </a:ext>
            </a:extLst>
          </p:cNvPr>
          <p:cNvSpPr>
            <a:spLocks noGrp="1"/>
          </p:cNvSpPr>
          <p:nvPr>
            <p:ph type="title"/>
          </p:nvPr>
        </p:nvSpPr>
        <p:spPr>
          <a:xfrm>
            <a:off x="228601" y="368419"/>
            <a:ext cx="6131703" cy="509451"/>
          </a:xfrm>
        </p:spPr>
        <p:txBody>
          <a:bodyPr>
            <a:noAutofit/>
          </a:bodyPr>
          <a:lstStyle/>
          <a:p>
            <a:r>
              <a:rPr lang="en-US" sz="2667" b="1" dirty="0">
                <a:solidFill>
                  <a:schemeClr val="tx2"/>
                </a:solidFill>
              </a:rPr>
              <a:t>Enrollment Breakdown</a:t>
            </a:r>
          </a:p>
        </p:txBody>
      </p:sp>
      <p:graphicFrame>
        <p:nvGraphicFramePr>
          <p:cNvPr id="5" name="Table 4">
            <a:extLst>
              <a:ext uri="{FF2B5EF4-FFF2-40B4-BE49-F238E27FC236}">
                <a16:creationId xmlns:a16="http://schemas.microsoft.com/office/drawing/2014/main" id="{9F540790-1F84-FCB0-29EA-C2B69163712A}"/>
              </a:ext>
            </a:extLst>
          </p:cNvPr>
          <p:cNvGraphicFramePr>
            <a:graphicFrameLocks noGrp="1"/>
          </p:cNvGraphicFramePr>
          <p:nvPr>
            <p:extLst>
              <p:ext uri="{D42A27DB-BD31-4B8C-83A1-F6EECF244321}">
                <p14:modId xmlns:p14="http://schemas.microsoft.com/office/powerpoint/2010/main" val="141818406"/>
              </p:ext>
            </p:extLst>
          </p:nvPr>
        </p:nvGraphicFramePr>
        <p:xfrm>
          <a:off x="396855" y="1076687"/>
          <a:ext cx="8350290" cy="4899358"/>
        </p:xfrm>
        <a:graphic>
          <a:graphicData uri="http://schemas.openxmlformats.org/drawingml/2006/table">
            <a:tbl>
              <a:tblPr firstRow="1" bandRow="1">
                <a:tableStyleId>{5C22544A-7EE6-4342-B048-85BDC9FD1C3A}</a:tableStyleId>
              </a:tblPr>
              <a:tblGrid>
                <a:gridCol w="1670058">
                  <a:extLst>
                    <a:ext uri="{9D8B030D-6E8A-4147-A177-3AD203B41FA5}">
                      <a16:colId xmlns:a16="http://schemas.microsoft.com/office/drawing/2014/main" val="4089153202"/>
                    </a:ext>
                  </a:extLst>
                </a:gridCol>
                <a:gridCol w="1670058">
                  <a:extLst>
                    <a:ext uri="{9D8B030D-6E8A-4147-A177-3AD203B41FA5}">
                      <a16:colId xmlns:a16="http://schemas.microsoft.com/office/drawing/2014/main" val="2900837545"/>
                    </a:ext>
                  </a:extLst>
                </a:gridCol>
                <a:gridCol w="1670058">
                  <a:extLst>
                    <a:ext uri="{9D8B030D-6E8A-4147-A177-3AD203B41FA5}">
                      <a16:colId xmlns:a16="http://schemas.microsoft.com/office/drawing/2014/main" val="2187114478"/>
                    </a:ext>
                  </a:extLst>
                </a:gridCol>
                <a:gridCol w="1670058">
                  <a:extLst>
                    <a:ext uri="{9D8B030D-6E8A-4147-A177-3AD203B41FA5}">
                      <a16:colId xmlns:a16="http://schemas.microsoft.com/office/drawing/2014/main" val="1894989802"/>
                    </a:ext>
                  </a:extLst>
                </a:gridCol>
                <a:gridCol w="1670058">
                  <a:extLst>
                    <a:ext uri="{9D8B030D-6E8A-4147-A177-3AD203B41FA5}">
                      <a16:colId xmlns:a16="http://schemas.microsoft.com/office/drawing/2014/main" val="641985168"/>
                    </a:ext>
                  </a:extLst>
                </a:gridCol>
              </a:tblGrid>
              <a:tr h="607509">
                <a:tc>
                  <a:txBody>
                    <a:bodyPr/>
                    <a:lstStyle/>
                    <a:p>
                      <a:endParaRPr lang="en-US" sz="1400" dirty="0"/>
                    </a:p>
                  </a:txBody>
                  <a:tcPr anchor="ctr"/>
                </a:tc>
                <a:tc>
                  <a:txBody>
                    <a:bodyPr/>
                    <a:lstStyle/>
                    <a:p>
                      <a:pPr algn="ctr"/>
                      <a:r>
                        <a:rPr lang="en-US" sz="1400" dirty="0"/>
                        <a:t>2023</a:t>
                      </a:r>
                    </a:p>
                  </a:txBody>
                  <a:tcPr anchor="ctr"/>
                </a:tc>
                <a:tc>
                  <a:txBody>
                    <a:bodyPr/>
                    <a:lstStyle/>
                    <a:p>
                      <a:pPr algn="ctr"/>
                      <a:r>
                        <a:rPr lang="en-US" sz="1400" dirty="0"/>
                        <a:t>2024</a:t>
                      </a:r>
                    </a:p>
                  </a:txBody>
                  <a:tcPr anchor="ctr"/>
                </a:tc>
                <a:tc>
                  <a:txBody>
                    <a:bodyPr/>
                    <a:lstStyle/>
                    <a:p>
                      <a:pPr algn="ctr"/>
                      <a:r>
                        <a:rPr lang="en-US" sz="1400" dirty="0"/>
                        <a:t>2025</a:t>
                      </a:r>
                    </a:p>
                  </a:txBody>
                  <a:tcPr anchor="ctr"/>
                </a:tc>
                <a:tc>
                  <a:txBody>
                    <a:bodyPr/>
                    <a:lstStyle/>
                    <a:p>
                      <a:pPr algn="ctr"/>
                      <a:r>
                        <a:rPr lang="en-US" sz="1400" dirty="0"/>
                        <a:t>2026</a:t>
                      </a:r>
                    </a:p>
                  </a:txBody>
                  <a:tcPr anchor="ctr"/>
                </a:tc>
                <a:extLst>
                  <a:ext uri="{0D108BD9-81ED-4DB2-BD59-A6C34878D82A}">
                    <a16:rowId xmlns:a16="http://schemas.microsoft.com/office/drawing/2014/main" val="8529958"/>
                  </a:ext>
                </a:extLst>
              </a:tr>
              <a:tr h="607509">
                <a:tc>
                  <a:txBody>
                    <a:bodyPr/>
                    <a:lstStyle/>
                    <a:p>
                      <a:r>
                        <a:rPr lang="en-US" sz="1400" dirty="0"/>
                        <a:t>Total Enrollment</a:t>
                      </a:r>
                    </a:p>
                  </a:txBody>
                  <a:tcPr anchor="ctr"/>
                </a:tc>
                <a:tc>
                  <a:txBody>
                    <a:bodyPr/>
                    <a:lstStyle/>
                    <a:p>
                      <a:pPr algn="ctr"/>
                      <a:r>
                        <a:rPr lang="en-US" sz="1400" dirty="0"/>
                        <a:t>2991</a:t>
                      </a:r>
                    </a:p>
                  </a:txBody>
                  <a:tcPr anchor="ctr"/>
                </a:tc>
                <a:tc>
                  <a:txBody>
                    <a:bodyPr/>
                    <a:lstStyle/>
                    <a:p>
                      <a:pPr algn="ctr"/>
                      <a:r>
                        <a:rPr lang="en-US" sz="1400" dirty="0"/>
                        <a:t>2999</a:t>
                      </a:r>
                    </a:p>
                  </a:txBody>
                  <a:tcPr anchor="ctr"/>
                </a:tc>
                <a:tc>
                  <a:txBody>
                    <a:bodyPr/>
                    <a:lstStyle/>
                    <a:p>
                      <a:pPr algn="ctr"/>
                      <a:r>
                        <a:rPr lang="en-US" sz="1400" dirty="0"/>
                        <a:t>3023</a:t>
                      </a:r>
                    </a:p>
                  </a:txBody>
                  <a:tcPr anchor="ctr"/>
                </a:tc>
                <a:tc>
                  <a:txBody>
                    <a:bodyPr/>
                    <a:lstStyle/>
                    <a:p>
                      <a:pPr algn="ctr"/>
                      <a:r>
                        <a:rPr lang="en-US" sz="1400" dirty="0"/>
                        <a:t>3017</a:t>
                      </a:r>
                    </a:p>
                  </a:txBody>
                  <a:tcPr anchor="ctr"/>
                </a:tc>
                <a:extLst>
                  <a:ext uri="{0D108BD9-81ED-4DB2-BD59-A6C34878D82A}">
                    <a16:rowId xmlns:a16="http://schemas.microsoft.com/office/drawing/2014/main" val="2188154089"/>
                  </a:ext>
                </a:extLst>
              </a:tr>
              <a:tr h="711535">
                <a:tc>
                  <a:txBody>
                    <a:bodyPr/>
                    <a:lstStyle/>
                    <a:p>
                      <a:r>
                        <a:rPr lang="en-US" sz="1400" dirty="0"/>
                        <a:t>Plan A</a:t>
                      </a:r>
                    </a:p>
                    <a:p>
                      <a:r>
                        <a:rPr lang="en-US" sz="1400" dirty="0"/>
                        <a:t>($750)</a:t>
                      </a:r>
                    </a:p>
                  </a:txBody>
                  <a:tcPr anchor="ctr"/>
                </a:tc>
                <a:tc>
                  <a:txBody>
                    <a:bodyPr/>
                    <a:lstStyle/>
                    <a:p>
                      <a:pPr algn="ctr"/>
                      <a:r>
                        <a:rPr lang="en-US" sz="1400" dirty="0"/>
                        <a:t>27%</a:t>
                      </a:r>
                    </a:p>
                  </a:txBody>
                  <a:tcPr anchor="ctr"/>
                </a:tc>
                <a:tc>
                  <a:txBody>
                    <a:bodyPr/>
                    <a:lstStyle/>
                    <a:p>
                      <a:pPr algn="ctr"/>
                      <a:r>
                        <a:rPr lang="en-US" sz="1400" dirty="0"/>
                        <a:t>23%</a:t>
                      </a:r>
                    </a:p>
                    <a:p>
                      <a:pPr algn="ctr"/>
                      <a:r>
                        <a:rPr lang="en-US" sz="1400" dirty="0"/>
                        <a:t>(703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a:t>
                      </a:r>
                    </a:p>
                    <a:p>
                      <a:pPr algn="ctr"/>
                      <a:r>
                        <a:rPr lang="en-US" sz="1400" dirty="0"/>
                        <a:t>(215 ee’s)</a:t>
                      </a:r>
                    </a:p>
                    <a:p>
                      <a:pPr algn="ctr"/>
                      <a:r>
                        <a:rPr lang="en-US" sz="1050" dirty="0"/>
                        <a:t>This shift caused loss in budget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a:t>
                      </a:r>
                    </a:p>
                    <a:p>
                      <a:pPr algn="ctr"/>
                      <a:r>
                        <a:rPr lang="en-US" sz="1400" dirty="0"/>
                        <a:t>(174 ee’s)</a:t>
                      </a:r>
                    </a:p>
                  </a:txBody>
                  <a:tcPr anchor="ctr"/>
                </a:tc>
                <a:extLst>
                  <a:ext uri="{0D108BD9-81ED-4DB2-BD59-A6C34878D82A}">
                    <a16:rowId xmlns:a16="http://schemas.microsoft.com/office/drawing/2014/main" val="867414489"/>
                  </a:ext>
                </a:extLst>
              </a:tr>
              <a:tr h="711535">
                <a:tc>
                  <a:txBody>
                    <a:bodyPr/>
                    <a:lstStyle/>
                    <a:p>
                      <a:r>
                        <a:rPr lang="en-US" sz="1400" dirty="0"/>
                        <a:t>Plan B</a:t>
                      </a:r>
                    </a:p>
                    <a:p>
                      <a:r>
                        <a:rPr lang="en-US" sz="1400" dirty="0"/>
                        <a:t>($1,250)</a:t>
                      </a:r>
                    </a:p>
                  </a:txBody>
                  <a:tcPr anchor="ctr"/>
                </a:tc>
                <a:tc>
                  <a:txBody>
                    <a:bodyPr/>
                    <a:lstStyle/>
                    <a:p>
                      <a:pPr algn="ctr"/>
                      <a:r>
                        <a:rPr lang="en-US" sz="1400" dirty="0"/>
                        <a:t>39%</a:t>
                      </a:r>
                    </a:p>
                  </a:txBody>
                  <a:tcPr anchor="ctr"/>
                </a:tc>
                <a:tc>
                  <a:txBody>
                    <a:bodyPr/>
                    <a:lstStyle/>
                    <a:p>
                      <a:pPr algn="ctr"/>
                      <a:r>
                        <a:rPr lang="en-US" sz="1400" b="1" dirty="0">
                          <a:solidFill>
                            <a:srgbClr val="0070C0"/>
                          </a:solidFill>
                        </a:rPr>
                        <a:t>42%</a:t>
                      </a:r>
                    </a:p>
                    <a:p>
                      <a:pPr algn="ctr"/>
                      <a:r>
                        <a:rPr lang="en-US" sz="1400" b="1" dirty="0">
                          <a:solidFill>
                            <a:srgbClr val="0070C0"/>
                          </a:solidFill>
                        </a:rPr>
                        <a:t>(1,265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56%</a:t>
                      </a:r>
                    </a:p>
                    <a:p>
                      <a:pPr algn="ctr"/>
                      <a:r>
                        <a:rPr lang="en-US" sz="1400" b="1" dirty="0">
                          <a:solidFill>
                            <a:srgbClr val="0070C0"/>
                          </a:solidFill>
                        </a:rPr>
                        <a:t>(1,696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rPr>
                        <a:t>46%</a:t>
                      </a:r>
                    </a:p>
                    <a:p>
                      <a:pPr algn="ctr"/>
                      <a:r>
                        <a:rPr lang="en-US" sz="1400" b="1" dirty="0">
                          <a:solidFill>
                            <a:srgbClr val="0070C0"/>
                          </a:solidFill>
                        </a:rPr>
                        <a:t>(1,390 ee’s)</a:t>
                      </a:r>
                    </a:p>
                  </a:txBody>
                  <a:tcPr anchor="ctr"/>
                </a:tc>
                <a:extLst>
                  <a:ext uri="{0D108BD9-81ED-4DB2-BD59-A6C34878D82A}">
                    <a16:rowId xmlns:a16="http://schemas.microsoft.com/office/drawing/2014/main" val="1814665963"/>
                  </a:ext>
                </a:extLst>
              </a:tr>
              <a:tr h="711535">
                <a:tc>
                  <a:txBody>
                    <a:bodyPr/>
                    <a:lstStyle/>
                    <a:p>
                      <a:r>
                        <a:rPr lang="en-US" sz="1400" dirty="0"/>
                        <a:t>Plan C</a:t>
                      </a:r>
                    </a:p>
                    <a:p>
                      <a:r>
                        <a:rPr lang="en-US" sz="1400" dirty="0"/>
                        <a:t>(2,000)</a:t>
                      </a:r>
                    </a:p>
                  </a:txBody>
                  <a:tcPr anchor="ctr"/>
                </a:tc>
                <a:tc>
                  <a:txBody>
                    <a:bodyPr/>
                    <a:lstStyle/>
                    <a:p>
                      <a:pPr algn="ctr"/>
                      <a:r>
                        <a:rPr lang="en-US" sz="1400" dirty="0"/>
                        <a:t>32%</a:t>
                      </a:r>
                    </a:p>
                  </a:txBody>
                  <a:tcPr anchor="ctr"/>
                </a:tc>
                <a:tc>
                  <a:txBody>
                    <a:bodyPr/>
                    <a:lstStyle/>
                    <a:p>
                      <a:pPr algn="ctr"/>
                      <a:r>
                        <a:rPr lang="en-US" sz="1400" dirty="0"/>
                        <a:t>32%</a:t>
                      </a:r>
                    </a:p>
                    <a:p>
                      <a:pPr algn="ctr"/>
                      <a:r>
                        <a:rPr lang="en-US" sz="1400" dirty="0"/>
                        <a:t>(961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34%</a:t>
                      </a:r>
                    </a:p>
                    <a:p>
                      <a:pPr algn="ctr"/>
                      <a:r>
                        <a:rPr lang="en-US" sz="1400" dirty="0"/>
                        <a:t>(1,033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38%</a:t>
                      </a:r>
                    </a:p>
                    <a:p>
                      <a:pPr algn="ctr"/>
                      <a:r>
                        <a:rPr lang="en-US" sz="1400" dirty="0"/>
                        <a:t>(1,158 ee’s)</a:t>
                      </a:r>
                    </a:p>
                  </a:txBody>
                  <a:tcPr anchor="ctr"/>
                </a:tc>
                <a:extLst>
                  <a:ext uri="{0D108BD9-81ED-4DB2-BD59-A6C34878D82A}">
                    <a16:rowId xmlns:a16="http://schemas.microsoft.com/office/drawing/2014/main" val="2712735766"/>
                  </a:ext>
                </a:extLst>
              </a:tr>
              <a:tr h="711535">
                <a:tc>
                  <a:txBody>
                    <a:bodyPr/>
                    <a:lstStyle/>
                    <a:p>
                      <a:r>
                        <a:rPr lang="en-US" sz="1400" dirty="0"/>
                        <a:t>Plan D</a:t>
                      </a:r>
                    </a:p>
                    <a:p>
                      <a:r>
                        <a:rPr lang="en-US" sz="1400" dirty="0"/>
                        <a:t>(2,000)</a:t>
                      </a:r>
                    </a:p>
                  </a:txBody>
                  <a:tcPr anchor="ctr"/>
                </a:tc>
                <a:tc>
                  <a:txBody>
                    <a:bodyPr/>
                    <a:lstStyle/>
                    <a:p>
                      <a:pPr algn="ctr"/>
                      <a:r>
                        <a:rPr lang="en-US" sz="1400" dirty="0"/>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(225 ee’s)</a:t>
                      </a:r>
                    </a:p>
                  </a:txBody>
                  <a:tcPr anchor="ctr"/>
                </a:tc>
                <a:extLst>
                  <a:ext uri="{0D108BD9-81ED-4DB2-BD59-A6C34878D82A}">
                    <a16:rowId xmlns:a16="http://schemas.microsoft.com/office/drawing/2014/main" val="867171441"/>
                  </a:ext>
                </a:extLst>
              </a:tr>
              <a:tr h="711535">
                <a:tc>
                  <a:txBody>
                    <a:bodyPr/>
                    <a:lstStyle/>
                    <a:p>
                      <a:r>
                        <a:rPr lang="en-US" sz="1400" dirty="0"/>
                        <a:t>Plan F</a:t>
                      </a:r>
                    </a:p>
                    <a:p>
                      <a:r>
                        <a:rPr lang="en-US" sz="1400" dirty="0"/>
                        <a:t>(HSA</a:t>
                      </a:r>
                      <a:r>
                        <a:rPr lang="en-US" sz="1400" baseline="0" dirty="0"/>
                        <a:t> $3,500)</a:t>
                      </a:r>
                      <a:endParaRPr lang="en-US" sz="1400" dirty="0"/>
                    </a:p>
                  </a:txBody>
                  <a:tcPr anchor="ctr"/>
                </a:tc>
                <a:tc>
                  <a:txBody>
                    <a:bodyPr/>
                    <a:lstStyle/>
                    <a:p>
                      <a:pPr algn="ctr"/>
                      <a:r>
                        <a:rPr lang="en-US" sz="1400" dirty="0"/>
                        <a:t>2%</a:t>
                      </a:r>
                    </a:p>
                  </a:txBody>
                  <a:tcPr anchor="ctr"/>
                </a:tc>
                <a:tc>
                  <a:txBody>
                    <a:bodyPr/>
                    <a:lstStyle/>
                    <a:p>
                      <a:pPr algn="ctr"/>
                      <a:r>
                        <a:rPr lang="en-US" sz="1400" dirty="0"/>
                        <a:t>3%</a:t>
                      </a:r>
                    </a:p>
                    <a:p>
                      <a:pPr algn="ctr"/>
                      <a:r>
                        <a:rPr lang="en-US" sz="1400" dirty="0"/>
                        <a:t>(70 ee’s)</a:t>
                      </a:r>
                    </a:p>
                  </a:txBody>
                  <a:tcPr anchor="ctr"/>
                </a:tc>
                <a:tc>
                  <a:txBody>
                    <a:bodyPr/>
                    <a:lstStyle/>
                    <a:p>
                      <a:pPr algn="ctr"/>
                      <a:r>
                        <a:rPr lang="en-US" sz="1400" dirty="0"/>
                        <a:t>3%</a:t>
                      </a:r>
                    </a:p>
                    <a:p>
                      <a:pPr algn="ctr"/>
                      <a:r>
                        <a:rPr lang="en-US" sz="1400" dirty="0"/>
                        <a:t>(79 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a:t>
                      </a:r>
                    </a:p>
                    <a:p>
                      <a:pPr algn="ctr"/>
                      <a:r>
                        <a:rPr lang="en-US" sz="1400" dirty="0"/>
                        <a:t>(70 ee’s)</a:t>
                      </a:r>
                    </a:p>
                  </a:txBody>
                  <a:tcPr anchor="ctr"/>
                </a:tc>
                <a:extLst>
                  <a:ext uri="{0D108BD9-81ED-4DB2-BD59-A6C34878D82A}">
                    <a16:rowId xmlns:a16="http://schemas.microsoft.com/office/drawing/2014/main" val="1224817462"/>
                  </a:ext>
                </a:extLst>
              </a:tr>
            </a:tbl>
          </a:graphicData>
        </a:graphic>
      </p:graphicFrame>
      <p:sp>
        <p:nvSpPr>
          <p:cNvPr id="6" name="Arrow: Right 5">
            <a:extLst>
              <a:ext uri="{FF2B5EF4-FFF2-40B4-BE49-F238E27FC236}">
                <a16:creationId xmlns:a16="http://schemas.microsoft.com/office/drawing/2014/main" id="{ADD3ED6B-292F-BC47-0F1D-38C53A83684A}"/>
              </a:ext>
            </a:extLst>
          </p:cNvPr>
          <p:cNvSpPr/>
          <p:nvPr/>
        </p:nvSpPr>
        <p:spPr>
          <a:xfrm>
            <a:off x="4936066" y="2514600"/>
            <a:ext cx="821267" cy="1947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0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2027 Renewal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83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D28B58F-1939-4191-7BE4-0D16C36687E1}"/>
              </a:ext>
            </a:extLst>
          </p:cNvPr>
          <p:cNvSpPr>
            <a:spLocks noGrp="1"/>
          </p:cNvSpPr>
          <p:nvPr>
            <p:ph type="title"/>
          </p:nvPr>
        </p:nvSpPr>
        <p:spPr>
          <a:xfrm>
            <a:off x="505326" y="320841"/>
            <a:ext cx="5654843" cy="489735"/>
          </a:xfrm>
        </p:spPr>
        <p:txBody>
          <a:bodyPr/>
          <a:lstStyle/>
          <a:p>
            <a:r>
              <a:rPr lang="en-US" sz="2800" dirty="0"/>
              <a:t>Renewal Timeline – OKHEEI</a:t>
            </a:r>
          </a:p>
        </p:txBody>
      </p:sp>
      <p:graphicFrame>
        <p:nvGraphicFramePr>
          <p:cNvPr id="36" name="Table 35">
            <a:extLst>
              <a:ext uri="{FF2B5EF4-FFF2-40B4-BE49-F238E27FC236}">
                <a16:creationId xmlns:a16="http://schemas.microsoft.com/office/drawing/2014/main" id="{8C992A30-49C0-9B0C-E03F-2AF20CB01249}"/>
              </a:ext>
            </a:extLst>
          </p:cNvPr>
          <p:cNvGraphicFramePr>
            <a:graphicFrameLocks noGrp="1"/>
          </p:cNvGraphicFramePr>
          <p:nvPr>
            <p:extLst>
              <p:ext uri="{D42A27DB-BD31-4B8C-83A1-F6EECF244321}">
                <p14:modId xmlns:p14="http://schemas.microsoft.com/office/powerpoint/2010/main" val="4013830323"/>
              </p:ext>
            </p:extLst>
          </p:nvPr>
        </p:nvGraphicFramePr>
        <p:xfrm>
          <a:off x="569494" y="1279704"/>
          <a:ext cx="7758865" cy="4023359"/>
        </p:xfrm>
        <a:graphic>
          <a:graphicData uri="http://schemas.openxmlformats.org/drawingml/2006/table">
            <a:tbl>
              <a:tblPr firstRow="1" firstCol="1" bandRow="1">
                <a:tableStyleId>{9DCAF9ED-07DC-4A11-8D7F-57B35C25682E}</a:tableStyleId>
              </a:tblPr>
              <a:tblGrid>
                <a:gridCol w="6068816">
                  <a:extLst>
                    <a:ext uri="{9D8B030D-6E8A-4147-A177-3AD203B41FA5}">
                      <a16:colId xmlns:a16="http://schemas.microsoft.com/office/drawing/2014/main" val="20000"/>
                    </a:ext>
                  </a:extLst>
                </a:gridCol>
                <a:gridCol w="1690049">
                  <a:extLst>
                    <a:ext uri="{9D8B030D-6E8A-4147-A177-3AD203B41FA5}">
                      <a16:colId xmlns:a16="http://schemas.microsoft.com/office/drawing/2014/main" val="20001"/>
                    </a:ext>
                  </a:extLst>
                </a:gridCol>
              </a:tblGrid>
              <a:tr h="297991">
                <a:tc>
                  <a:txBody>
                    <a:bodyPr/>
                    <a:lstStyle/>
                    <a:p>
                      <a:pPr marL="0" marR="0">
                        <a:spcBef>
                          <a:spcPts val="0"/>
                        </a:spcBef>
                        <a:spcAft>
                          <a:spcPts val="0"/>
                        </a:spcAft>
                      </a:pPr>
                      <a:r>
                        <a:rPr lang="en-US" sz="1600" dirty="0">
                          <a:effectLst/>
                        </a:rPr>
                        <a:t>Activity</a:t>
                      </a: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14" marR="68214" marT="0" marB="0" anchor="ctr"/>
                </a:tc>
                <a:tc>
                  <a:txBody>
                    <a:bodyPr/>
                    <a:lstStyle/>
                    <a:p>
                      <a:pPr marL="0" marR="0" algn="ctr">
                        <a:spcBef>
                          <a:spcPts val="0"/>
                        </a:spcBef>
                        <a:spcAft>
                          <a:spcPts val="0"/>
                        </a:spcAft>
                      </a:pPr>
                      <a:r>
                        <a:rPr lang="en-US" sz="1600" dirty="0">
                          <a:effectLst/>
                        </a:rPr>
                        <a:t>Target Date</a:t>
                      </a:r>
                      <a:endParaRPr lang="en-US" sz="11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214" marR="68214" marT="0" marB="0" anchor="ctr"/>
                </a:tc>
                <a:extLst>
                  <a:ext uri="{0D108BD9-81ED-4DB2-BD59-A6C34878D82A}">
                    <a16:rowId xmlns:a16="http://schemas.microsoft.com/office/drawing/2014/main" val="10000"/>
                  </a:ext>
                </a:extLst>
              </a:tr>
              <a:tr h="465671">
                <a:tc>
                  <a:txBody>
                    <a:bodyPr/>
                    <a:lstStyle/>
                    <a:p>
                      <a:pPr marL="0" marR="0">
                        <a:spcBef>
                          <a:spcPts val="300"/>
                        </a:spcBef>
                        <a:spcAft>
                          <a:spcPts val="600"/>
                        </a:spcAft>
                      </a:pPr>
                      <a:r>
                        <a:rPr lang="en-US" sz="1100" dirty="0">
                          <a:effectLst/>
                        </a:rPr>
                        <a:t>Pre-Renewal Strategy Meetings</a:t>
                      </a: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January &amp; February</a:t>
                      </a:r>
                    </a:p>
                  </a:txBody>
                  <a:tcPr marL="68214" marR="68214" marT="0" marB="0" anchor="ctr"/>
                </a:tc>
                <a:extLst>
                  <a:ext uri="{0D108BD9-81ED-4DB2-BD59-A6C34878D82A}">
                    <a16:rowId xmlns:a16="http://schemas.microsoft.com/office/drawing/2014/main" val="10001"/>
                  </a:ext>
                </a:extLst>
              </a:tr>
              <a:tr h="465671">
                <a:tc>
                  <a:txBody>
                    <a:bodyPr/>
                    <a:lstStyle/>
                    <a:p>
                      <a:pPr marL="0" marR="0">
                        <a:spcBef>
                          <a:spcPts val="300"/>
                        </a:spcBef>
                        <a:spcAft>
                          <a:spcPts val="600"/>
                        </a:spcAft>
                      </a:pPr>
                      <a:r>
                        <a:rPr lang="en-US" sz="1100" dirty="0">
                          <a:effectLst/>
                        </a:rPr>
                        <a:t>Census Request Due Date</a:t>
                      </a:r>
                      <a:endParaRPr lang="en-US" sz="1100" b="0" dirty="0">
                        <a:effectLst/>
                      </a:endParaRP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February 1st </a:t>
                      </a:r>
                    </a:p>
                  </a:txBody>
                  <a:tcPr marL="68214" marR="68214" marT="0" marB="0" anchor="ctr"/>
                </a:tc>
                <a:extLst>
                  <a:ext uri="{0D108BD9-81ED-4DB2-BD59-A6C34878D82A}">
                    <a16:rowId xmlns:a16="http://schemas.microsoft.com/office/drawing/2014/main" val="857878899"/>
                  </a:ext>
                </a:extLst>
              </a:tr>
              <a:tr h="465671">
                <a:tc>
                  <a:txBody>
                    <a:bodyPr/>
                    <a:lstStyle/>
                    <a:p>
                      <a:pPr marL="0" marR="0">
                        <a:spcBef>
                          <a:spcPts val="300"/>
                        </a:spcBef>
                        <a:spcAft>
                          <a:spcPts val="600"/>
                        </a:spcAft>
                      </a:pPr>
                      <a:r>
                        <a:rPr lang="en-US" sz="1100" dirty="0">
                          <a:effectLst/>
                        </a:rPr>
                        <a:t>Expected Renewal Receipt from Incumbent Carrier</a:t>
                      </a:r>
                      <a:endParaRPr lang="en-US" sz="1100" b="0" dirty="0">
                        <a:effectLst/>
                      </a:endParaRPr>
                    </a:p>
                  </a:txBody>
                  <a:tcPr marL="68214" marR="68214" marT="0" marB="0" anchor="ctr"/>
                </a:tc>
                <a:tc>
                  <a:txBody>
                    <a:bodyPr/>
                    <a:lstStyle/>
                    <a:p>
                      <a:pPr marL="0" marR="0" algn="ctr">
                        <a:spcBef>
                          <a:spcPts val="300"/>
                        </a:spcBef>
                        <a:spcAft>
                          <a:spcPts val="600"/>
                        </a:spcAft>
                      </a:pPr>
                      <a:r>
                        <a:rPr lang="en-US" sz="1100" b="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March 15</a:t>
                      </a:r>
                      <a:r>
                        <a:rPr lang="en-US" sz="1100" b="0" baseline="3000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100" b="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214" marR="68214" marT="0" marB="0" anchor="ctr"/>
                </a:tc>
                <a:extLst>
                  <a:ext uri="{0D108BD9-81ED-4DB2-BD59-A6C34878D82A}">
                    <a16:rowId xmlns:a16="http://schemas.microsoft.com/office/drawing/2014/main" val="10002"/>
                  </a:ext>
                </a:extLst>
              </a:tr>
              <a:tr h="465671">
                <a:tc>
                  <a:txBody>
                    <a:bodyPr/>
                    <a:lstStyle/>
                    <a:p>
                      <a:pPr marL="0" marR="0">
                        <a:spcBef>
                          <a:spcPts val="300"/>
                        </a:spcBef>
                        <a:spcAft>
                          <a:spcPts val="600"/>
                        </a:spcAft>
                      </a:pPr>
                      <a:r>
                        <a:rPr lang="en-US" sz="1100" dirty="0">
                          <a:effectLst/>
                        </a:rPr>
                        <a:t>Renewal Presentation</a:t>
                      </a:r>
                      <a:endParaRPr lang="en-US" sz="1100" b="0" dirty="0">
                        <a:effectLst/>
                      </a:endParaRP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May 20</a:t>
                      </a:r>
                      <a:r>
                        <a:rPr lang="en-US" sz="11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214" marR="68214" marT="0" marB="0" anchor="ctr"/>
                </a:tc>
                <a:extLst>
                  <a:ext uri="{0D108BD9-81ED-4DB2-BD59-A6C34878D82A}">
                    <a16:rowId xmlns:a16="http://schemas.microsoft.com/office/drawing/2014/main" val="10003"/>
                  </a:ext>
                </a:extLst>
              </a:tr>
              <a:tr h="465671">
                <a:tc>
                  <a:txBody>
                    <a:bodyPr/>
                    <a:lstStyle/>
                    <a:p>
                      <a:pPr marL="0" marR="0">
                        <a:spcBef>
                          <a:spcPts val="300"/>
                        </a:spcBef>
                        <a:spcAft>
                          <a:spcPts val="600"/>
                        </a:spcAft>
                      </a:pPr>
                      <a:r>
                        <a:rPr lang="en-US" sz="1100" dirty="0">
                          <a:effectLst/>
                        </a:rPr>
                        <a:t>Renewal Decisions/College Contributions Due</a:t>
                      </a:r>
                      <a:endParaRPr lang="en-US" sz="1100" b="0" dirty="0">
                        <a:effectLst/>
                      </a:endParaRPr>
                    </a:p>
                  </a:txBody>
                  <a:tcPr marL="68214" marR="68214" marT="0" marB="0" anchor="ctr"/>
                </a:tc>
                <a:tc>
                  <a:txBody>
                    <a:bodyPr/>
                    <a:lstStyle/>
                    <a:p>
                      <a:pPr marL="0" marR="0" lvl="0" indent="0" algn="ctr" defTabSz="457200" rtl="0" eaLnBrk="1" fontAlgn="auto" latinLnBrk="0" hangingPunct="1">
                        <a:lnSpc>
                          <a:spcPct val="100000"/>
                        </a:lnSpc>
                        <a:spcBef>
                          <a:spcPts val="300"/>
                        </a:spcBef>
                        <a:spcAft>
                          <a:spcPts val="600"/>
                        </a:spcAft>
                        <a:buClrTx/>
                        <a:buSzTx/>
                        <a:buFontTx/>
                        <a:buNone/>
                        <a:tabLst/>
                        <a:defRPr/>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May 31</a:t>
                      </a:r>
                      <a:r>
                        <a:rPr lang="en-US" sz="11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214" marR="68214" marT="0" marB="0" anchor="ctr"/>
                </a:tc>
                <a:extLst>
                  <a:ext uri="{0D108BD9-81ED-4DB2-BD59-A6C34878D82A}">
                    <a16:rowId xmlns:a16="http://schemas.microsoft.com/office/drawing/2014/main" val="10004"/>
                  </a:ext>
                </a:extLst>
              </a:tr>
              <a:tr h="465671">
                <a:tc>
                  <a:txBody>
                    <a:bodyPr/>
                    <a:lstStyle/>
                    <a:p>
                      <a:pPr marL="0" marR="0">
                        <a:spcBef>
                          <a:spcPts val="0"/>
                        </a:spcBef>
                        <a:spcAft>
                          <a:spcPts val="0"/>
                        </a:spcAft>
                      </a:pPr>
                      <a:r>
                        <a:rPr lang="en-US" sz="1100" dirty="0">
                          <a:effectLst/>
                        </a:rPr>
                        <a:t>Annual Open Enrollment</a:t>
                      </a:r>
                    </a:p>
                    <a:p>
                      <a:pPr marL="0" marR="0">
                        <a:spcBef>
                          <a:spcPts val="0"/>
                        </a:spcBef>
                        <a:spcAft>
                          <a:spcPts val="0"/>
                        </a:spcAft>
                      </a:pPr>
                      <a:r>
                        <a:rPr lang="en-US" sz="900" b="0" dirty="0">
                          <a:effectLst/>
                        </a:rPr>
                        <a:t>(Allows for 2-week OE and Thanksgiving)</a:t>
                      </a: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Sept/October</a:t>
                      </a:r>
                    </a:p>
                  </a:txBody>
                  <a:tcPr marL="68214" marR="68214" marT="0" marB="0" anchor="ctr"/>
                </a:tc>
                <a:extLst>
                  <a:ext uri="{0D108BD9-81ED-4DB2-BD59-A6C34878D82A}">
                    <a16:rowId xmlns:a16="http://schemas.microsoft.com/office/drawing/2014/main" val="10005"/>
                  </a:ext>
                </a:extLst>
              </a:tr>
              <a:tr h="465671">
                <a:tc>
                  <a:txBody>
                    <a:bodyPr/>
                    <a:lstStyle/>
                    <a:p>
                      <a:pPr marL="0" marR="0" lvl="0" indent="0" algn="l" defTabSz="457200" rtl="0" eaLnBrk="1" fontAlgn="auto" latinLnBrk="0" hangingPunct="1">
                        <a:lnSpc>
                          <a:spcPct val="100000"/>
                        </a:lnSpc>
                        <a:spcBef>
                          <a:spcPts val="300"/>
                        </a:spcBef>
                        <a:spcAft>
                          <a:spcPts val="600"/>
                        </a:spcAft>
                        <a:buClrTx/>
                        <a:buSzTx/>
                        <a:buFontTx/>
                        <a:buNone/>
                        <a:tabLst/>
                        <a:defRPr/>
                      </a:pPr>
                      <a:r>
                        <a:rPr lang="en-US" sz="1100" dirty="0">
                          <a:effectLst/>
                        </a:rPr>
                        <a:t>OE Elections Due to Carriers</a:t>
                      </a:r>
                      <a:endParaRPr lang="en-US" sz="1100" b="0" dirty="0">
                        <a:effectLst/>
                      </a:endParaRP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November 15</a:t>
                      </a:r>
                      <a:r>
                        <a:rPr lang="en-US" sz="11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214" marR="68214" marT="0" marB="0" anchor="ctr"/>
                </a:tc>
                <a:extLst>
                  <a:ext uri="{0D108BD9-81ED-4DB2-BD59-A6C34878D82A}">
                    <a16:rowId xmlns:a16="http://schemas.microsoft.com/office/drawing/2014/main" val="4140380753"/>
                  </a:ext>
                </a:extLst>
              </a:tr>
              <a:tr h="465671">
                <a:tc>
                  <a:txBody>
                    <a:bodyPr/>
                    <a:lstStyle/>
                    <a:p>
                      <a:pPr marL="0" marR="0">
                        <a:spcBef>
                          <a:spcPts val="300"/>
                        </a:spcBef>
                        <a:spcAft>
                          <a:spcPts val="600"/>
                        </a:spcAft>
                      </a:pPr>
                      <a:r>
                        <a:rPr lang="en-US" sz="1100" dirty="0">
                          <a:effectLst/>
                        </a:rPr>
                        <a:t>Renewal Effective Date</a:t>
                      </a:r>
                      <a:endParaRPr lang="en-US" sz="1100" b="0" dirty="0">
                        <a:effectLst/>
                      </a:endParaRPr>
                    </a:p>
                  </a:txBody>
                  <a:tcPr marL="68214" marR="68214" marT="0" marB="0" anchor="ctr"/>
                </a:tc>
                <a:tc>
                  <a:txBody>
                    <a:bodyPr/>
                    <a:lstStyle/>
                    <a:p>
                      <a:pPr marL="0" marR="0" algn="ctr">
                        <a:spcBef>
                          <a:spcPts val="300"/>
                        </a:spcBef>
                        <a:spcAft>
                          <a:spcPts val="600"/>
                        </a:spcAft>
                      </a:pPr>
                      <a:r>
                        <a:rPr lang="en-US" sz="11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January 1, 2026</a:t>
                      </a:r>
                    </a:p>
                  </a:txBody>
                  <a:tcPr marL="68214" marR="68214" marT="0" marB="0" anchor="ctr"/>
                </a:tc>
                <a:extLst>
                  <a:ext uri="{0D108BD9-81ED-4DB2-BD59-A6C34878D82A}">
                    <a16:rowId xmlns:a16="http://schemas.microsoft.com/office/drawing/2014/main" val="10006"/>
                  </a:ext>
                </a:extLst>
              </a:tr>
            </a:tbl>
          </a:graphicData>
        </a:graphic>
      </p:graphicFrame>
      <p:sp>
        <p:nvSpPr>
          <p:cNvPr id="37" name="TextBox 36">
            <a:extLst>
              <a:ext uri="{FF2B5EF4-FFF2-40B4-BE49-F238E27FC236}">
                <a16:creationId xmlns:a16="http://schemas.microsoft.com/office/drawing/2014/main" id="{73361064-7F41-8507-3D51-EA45C23BF602}"/>
              </a:ext>
            </a:extLst>
          </p:cNvPr>
          <p:cNvSpPr txBox="1"/>
          <p:nvPr/>
        </p:nvSpPr>
        <p:spPr>
          <a:xfrm>
            <a:off x="505326" y="5393630"/>
            <a:ext cx="7823033" cy="369332"/>
          </a:xfrm>
          <a:prstGeom prst="rect">
            <a:avLst/>
          </a:prstGeom>
          <a:noFill/>
        </p:spPr>
        <p:txBody>
          <a:bodyPr wrap="square" rtlCol="0">
            <a:spAutoFit/>
          </a:bodyPr>
          <a:lstStyle/>
          <a:p>
            <a:r>
              <a:rPr lang="en-US" sz="900" dirty="0"/>
              <a:t>Renewal Timeline above is set to ensure the best experience for employers and employees.  Timeline may adjust due to benefit administration system requirements, holidays, or to allow for a transition to new carriers.    </a:t>
            </a:r>
          </a:p>
        </p:txBody>
      </p:sp>
    </p:spTree>
    <p:extLst>
      <p:ext uri="{BB962C8B-B14F-4D97-AF65-F5344CB8AC3E}">
        <p14:creationId xmlns:p14="http://schemas.microsoft.com/office/powerpoint/2010/main" val="238799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06EC-3A3F-0F0F-068F-7F5D6C7B2B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A5FE20-85F7-CE12-328A-28589A863384}"/>
              </a:ext>
            </a:extLst>
          </p:cNvPr>
          <p:cNvSpPr>
            <a:spLocks noGrp="1"/>
          </p:cNvSpPr>
          <p:nvPr>
            <p:ph type="title"/>
          </p:nvPr>
        </p:nvSpPr>
        <p:spPr>
          <a:xfrm>
            <a:off x="228601" y="368419"/>
            <a:ext cx="6131703" cy="509451"/>
          </a:xfrm>
        </p:spPr>
        <p:txBody>
          <a:bodyPr>
            <a:noAutofit/>
          </a:bodyPr>
          <a:lstStyle/>
          <a:p>
            <a:r>
              <a:rPr lang="en-US" sz="2667" b="1" dirty="0">
                <a:solidFill>
                  <a:schemeClr val="tx2"/>
                </a:solidFill>
              </a:rPr>
              <a:t>2027 Solutions </a:t>
            </a:r>
          </a:p>
        </p:txBody>
      </p:sp>
      <p:sp>
        <p:nvSpPr>
          <p:cNvPr id="4" name="Rectangle 3">
            <a:extLst>
              <a:ext uri="{FF2B5EF4-FFF2-40B4-BE49-F238E27FC236}">
                <a16:creationId xmlns:a16="http://schemas.microsoft.com/office/drawing/2014/main" id="{154277C4-1215-F006-D15C-66970CD1939F}"/>
              </a:ext>
            </a:extLst>
          </p:cNvPr>
          <p:cNvSpPr/>
          <p:nvPr/>
        </p:nvSpPr>
        <p:spPr>
          <a:xfrm>
            <a:off x="228600" y="775276"/>
            <a:ext cx="6580909" cy="379656"/>
          </a:xfrm>
          <a:prstGeom prst="rect">
            <a:avLst/>
          </a:prstGeom>
        </p:spPr>
        <p:txBody>
          <a:bodyPr wrap="square">
            <a:spAutoFit/>
          </a:bodyPr>
          <a:lstStyle/>
          <a:p>
            <a:r>
              <a:rPr lang="en-US" sz="1867" i="1" dirty="0">
                <a:solidFill>
                  <a:schemeClr val="accent2"/>
                </a:solidFill>
              </a:rPr>
              <a:t>Renewal Marketing</a:t>
            </a:r>
          </a:p>
        </p:txBody>
      </p:sp>
      <p:sp>
        <p:nvSpPr>
          <p:cNvPr id="2" name="TextBox 1">
            <a:extLst>
              <a:ext uri="{FF2B5EF4-FFF2-40B4-BE49-F238E27FC236}">
                <a16:creationId xmlns:a16="http://schemas.microsoft.com/office/drawing/2014/main" id="{2989F11D-669D-4BC0-8368-864162A97C94}"/>
              </a:ext>
            </a:extLst>
          </p:cNvPr>
          <p:cNvSpPr txBox="1"/>
          <p:nvPr/>
        </p:nvSpPr>
        <p:spPr>
          <a:xfrm>
            <a:off x="474133" y="1184652"/>
            <a:ext cx="8441267" cy="3050579"/>
          </a:xfrm>
          <a:prstGeom prst="rect">
            <a:avLst/>
          </a:prstGeom>
          <a:noFill/>
        </p:spPr>
        <p:txBody>
          <a:bodyPr wrap="square" rtlCol="0">
            <a:spAutoFit/>
          </a:bodyPr>
          <a:lstStyle/>
          <a:p>
            <a:pPr>
              <a:lnSpc>
                <a:spcPct val="200000"/>
              </a:lnSpc>
            </a:pPr>
            <a:r>
              <a:rPr lang="en-US" sz="1400" b="1" dirty="0"/>
              <a:t>Renewal Timing / Decision Discussion</a:t>
            </a:r>
          </a:p>
          <a:p>
            <a:pPr>
              <a:lnSpc>
                <a:spcPct val="200000"/>
              </a:lnSpc>
            </a:pPr>
            <a:endParaRPr lang="en-US" sz="1400" b="1" dirty="0"/>
          </a:p>
          <a:p>
            <a:pPr>
              <a:lnSpc>
                <a:spcPct val="200000"/>
              </a:lnSpc>
            </a:pPr>
            <a:r>
              <a:rPr lang="en-US" sz="1400" b="1" dirty="0"/>
              <a:t>Medical Plan Alternative Providers</a:t>
            </a:r>
          </a:p>
          <a:p>
            <a:pPr marL="380990" indent="-380990">
              <a:lnSpc>
                <a:spcPct val="200000"/>
              </a:lnSpc>
              <a:buFont typeface="Arial" panose="020B0604020202020204" pitchFamily="34" charset="0"/>
              <a:buChar char="•"/>
            </a:pPr>
            <a:r>
              <a:rPr lang="en-US" sz="1400" dirty="0"/>
              <a:t>UHC/Surest – Carrier Presentation?</a:t>
            </a:r>
          </a:p>
          <a:p>
            <a:pPr marL="380990" indent="-380990">
              <a:lnSpc>
                <a:spcPct val="200000"/>
              </a:lnSpc>
              <a:buFont typeface="Arial" panose="020B0604020202020204" pitchFamily="34" charset="0"/>
              <a:buChar char="•"/>
            </a:pPr>
            <a:r>
              <a:rPr lang="en-US" sz="1400" dirty="0"/>
              <a:t>Zero Card Replacement</a:t>
            </a:r>
          </a:p>
          <a:p>
            <a:pPr marL="380990" indent="-380990">
              <a:lnSpc>
                <a:spcPct val="200000"/>
              </a:lnSpc>
              <a:buFont typeface="Arial" panose="020B0604020202020204" pitchFamily="34" charset="0"/>
              <a:buChar char="•"/>
            </a:pPr>
            <a:r>
              <a:rPr lang="en-US" sz="1400" dirty="0"/>
              <a:t>Contributions Strategies</a:t>
            </a:r>
          </a:p>
          <a:p>
            <a:pPr marL="380990" indent="-380990">
              <a:lnSpc>
                <a:spcPct val="200000"/>
              </a:lnSpc>
              <a:buFont typeface="Arial" panose="020B0604020202020204" pitchFamily="34" charset="0"/>
              <a:buChar char="•"/>
            </a:pPr>
            <a:r>
              <a:rPr lang="en-US" sz="1400" dirty="0"/>
              <a:t>Pre-65 Funding Strategies</a:t>
            </a:r>
          </a:p>
        </p:txBody>
      </p:sp>
    </p:spTree>
    <p:extLst>
      <p:ext uri="{BB962C8B-B14F-4D97-AF65-F5344CB8AC3E}">
        <p14:creationId xmlns:p14="http://schemas.microsoft.com/office/powerpoint/2010/main" val="3803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2" y="505753"/>
            <a:ext cx="6131703" cy="509451"/>
          </a:xfrm>
        </p:spPr>
        <p:txBody>
          <a:bodyPr>
            <a:noAutofit/>
          </a:bodyPr>
          <a:lstStyle/>
          <a:p>
            <a:r>
              <a:rPr lang="en-US" sz="2667" b="1" dirty="0">
                <a:solidFill>
                  <a:schemeClr val="tx2"/>
                </a:solidFill>
              </a:rPr>
              <a:t>2027 </a:t>
            </a:r>
            <a:r>
              <a:rPr lang="en-US" sz="2667" b="1" dirty="0" err="1">
                <a:solidFill>
                  <a:schemeClr val="tx2"/>
                </a:solidFill>
              </a:rPr>
              <a:t>Addt</a:t>
            </a:r>
            <a:r>
              <a:rPr lang="en-US" sz="2667" b="1" dirty="0">
                <a:solidFill>
                  <a:schemeClr val="tx2"/>
                </a:solidFill>
              </a:rPr>
              <a:t>. Strategic Solutions</a:t>
            </a:r>
          </a:p>
        </p:txBody>
      </p:sp>
      <p:sp>
        <p:nvSpPr>
          <p:cNvPr id="4" name="Rectangle 3"/>
          <p:cNvSpPr/>
          <p:nvPr/>
        </p:nvSpPr>
        <p:spPr>
          <a:xfrm>
            <a:off x="228600" y="1083053"/>
            <a:ext cx="6580909" cy="379656"/>
          </a:xfrm>
          <a:prstGeom prst="rect">
            <a:avLst/>
          </a:prstGeom>
        </p:spPr>
        <p:txBody>
          <a:bodyPr wrap="square">
            <a:spAutoFit/>
          </a:bodyPr>
          <a:lstStyle/>
          <a:p>
            <a:r>
              <a:rPr lang="en-US" sz="1867" i="1" dirty="0">
                <a:solidFill>
                  <a:schemeClr val="accent2"/>
                </a:solidFill>
              </a:rPr>
              <a:t>Sustainability and Proactive Plan Management </a:t>
            </a:r>
          </a:p>
        </p:txBody>
      </p:sp>
      <p:sp>
        <p:nvSpPr>
          <p:cNvPr id="5" name="TextBox 4"/>
          <p:cNvSpPr txBox="1"/>
          <p:nvPr/>
        </p:nvSpPr>
        <p:spPr>
          <a:xfrm>
            <a:off x="332317" y="1561272"/>
            <a:ext cx="8628376" cy="2627194"/>
          </a:xfrm>
          <a:prstGeom prst="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67" b="1" dirty="0"/>
              <a:t>	Separate Rx Deductible</a:t>
            </a:r>
          </a:p>
          <a:p>
            <a:r>
              <a:rPr lang="en-US" sz="1267" b="1" dirty="0"/>
              <a:t>	</a:t>
            </a:r>
            <a:r>
              <a:rPr lang="en-US" sz="1267" dirty="0"/>
              <a:t>Gallagher evaluated adding separate deductible on Rx plan to mimic State Plan.  This would erode value and add 	significant cost back to the member.  Recommend OKHEEI does not add separate Rx deductible</a:t>
            </a:r>
          </a:p>
          <a:p>
            <a:pPr marL="152385"/>
            <a:endParaRPr lang="en-US" sz="1267" b="1" dirty="0"/>
          </a:p>
          <a:p>
            <a:pPr marL="152385"/>
            <a:r>
              <a:rPr lang="en-US" sz="1267" b="1" dirty="0"/>
              <a:t>	Deductibles and Office Visit Copays</a:t>
            </a:r>
          </a:p>
          <a:p>
            <a:pPr lvl="1"/>
            <a:r>
              <a:rPr lang="en-US" sz="1267" dirty="0"/>
              <a:t>Gallagher evaluated increase in office visit copays and deductible.  Neither would have significant impact to overall plan cost.  Recommendation to leave “as is”</a:t>
            </a:r>
          </a:p>
          <a:p>
            <a:pPr lvl="1"/>
            <a:endParaRPr lang="en-US" sz="1267" b="1" dirty="0"/>
          </a:p>
          <a:p>
            <a:pPr lvl="1"/>
            <a:r>
              <a:rPr lang="en-US" sz="1267" b="1" dirty="0"/>
              <a:t>Employee Contributions</a:t>
            </a:r>
          </a:p>
          <a:p>
            <a:pPr lvl="1"/>
            <a:r>
              <a:rPr lang="en-US" sz="1267" dirty="0"/>
              <a:t>OKHEEI allows for each college to independently set employee contributions.  Employers use employee contributions to offset total plan expense.  Considering the plan enrollment distribution, Gallagher recommends a strategic look into the overall design of the contribution strategy.  </a:t>
            </a:r>
          </a:p>
          <a:p>
            <a:pPr lvl="1"/>
            <a:endParaRPr lang="en-US" sz="1267" b="1" dirty="0"/>
          </a:p>
        </p:txBody>
      </p:sp>
    </p:spTree>
    <p:extLst>
      <p:ext uri="{BB962C8B-B14F-4D97-AF65-F5344CB8AC3E}">
        <p14:creationId xmlns:p14="http://schemas.microsoft.com/office/powerpoint/2010/main" val="13615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4D13-B7DC-F312-B284-C1040869D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BF0AD-0B6C-509B-24E7-2EECD564B45C}"/>
              </a:ext>
            </a:extLst>
          </p:cNvPr>
          <p:cNvSpPr>
            <a:spLocks noGrp="1"/>
          </p:cNvSpPr>
          <p:nvPr>
            <p:ph type="ctrTitle"/>
          </p:nvPr>
        </p:nvSpPr>
        <p:spPr/>
        <p:txBody>
          <a:bodyPr/>
          <a:lstStyle/>
          <a:p>
            <a:r>
              <a:rPr lang="en-US" dirty="0"/>
              <a:t>2026 LTC Kickoff</a:t>
            </a:r>
          </a:p>
        </p:txBody>
      </p:sp>
      <p:sp>
        <p:nvSpPr>
          <p:cNvPr id="3" name="Subtitle 2">
            <a:extLst>
              <a:ext uri="{FF2B5EF4-FFF2-40B4-BE49-F238E27FC236}">
                <a16:creationId xmlns:a16="http://schemas.microsoft.com/office/drawing/2014/main" id="{0C205A2D-157A-9E64-BE92-2437E8F56784}"/>
              </a:ext>
            </a:extLst>
          </p:cNvPr>
          <p:cNvSpPr>
            <a:spLocks noGrp="1"/>
          </p:cNvSpPr>
          <p:nvPr>
            <p:ph type="subTitle" idx="1"/>
          </p:nvPr>
        </p:nvSpPr>
        <p:spPr/>
        <p:txBody>
          <a:bodyPr/>
          <a:lstStyle/>
          <a:p>
            <a:r>
              <a:rPr lang="en-US"/>
              <a:t>Coming 4/1</a:t>
            </a:r>
            <a:endParaRPr lang="en-US" dirty="0"/>
          </a:p>
        </p:txBody>
      </p:sp>
    </p:spTree>
    <p:extLst>
      <p:ext uri="{BB962C8B-B14F-4D97-AF65-F5344CB8AC3E}">
        <p14:creationId xmlns:p14="http://schemas.microsoft.com/office/powerpoint/2010/main" val="14294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1AFC-271B-1257-DB16-A2125280D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7ECCF-768D-1480-58EC-56C192AA07A0}"/>
              </a:ext>
            </a:extLst>
          </p:cNvPr>
          <p:cNvSpPr>
            <a:spLocks noGrp="1"/>
          </p:cNvSpPr>
          <p:nvPr>
            <p:ph type="title"/>
          </p:nvPr>
        </p:nvSpPr>
        <p:spPr/>
        <p:txBody>
          <a:bodyPr/>
          <a:lstStyle/>
          <a:p>
            <a:r>
              <a:rPr lang="en-US" dirty="0"/>
              <a:t>General Disclaimers</a:t>
            </a:r>
          </a:p>
        </p:txBody>
      </p:sp>
      <p:graphicFrame>
        <p:nvGraphicFramePr>
          <p:cNvPr id="5" name="Content Placeholder 6">
            <a:extLst>
              <a:ext uri="{FF2B5EF4-FFF2-40B4-BE49-F238E27FC236}">
                <a16:creationId xmlns:a16="http://schemas.microsoft.com/office/drawing/2014/main" id="{32CB45BF-72E9-8402-271C-01436E4054B3}"/>
              </a:ext>
            </a:extLst>
          </p:cNvPr>
          <p:cNvGraphicFramePr>
            <a:graphicFrameLocks/>
          </p:cNvGraphicFramePr>
          <p:nvPr/>
        </p:nvGraphicFramePr>
        <p:xfrm>
          <a:off x="743051" y="1819277"/>
          <a:ext cx="7215616" cy="3497490"/>
        </p:xfrm>
        <a:graphic>
          <a:graphicData uri="http://schemas.openxmlformats.org/drawingml/2006/table">
            <a:tbl>
              <a:tblPr/>
              <a:tblGrid>
                <a:gridCol w="7215616">
                  <a:extLst>
                    <a:ext uri="{9D8B030D-6E8A-4147-A177-3AD203B41FA5}">
                      <a16:colId xmlns:a16="http://schemas.microsoft.com/office/drawing/2014/main" val="20000"/>
                    </a:ext>
                  </a:extLst>
                </a:gridCol>
              </a:tblGrid>
              <a:tr h="271992">
                <a:tc>
                  <a:txBody>
                    <a:bodyPr/>
                    <a:lstStyle/>
                    <a:p>
                      <a:pPr algn="l" fontAlgn="b"/>
                      <a:r>
                        <a:rPr lang="en-US" sz="1100" b="1" i="0" u="sng" strike="noStrike" dirty="0">
                          <a:solidFill>
                            <a:srgbClr val="000000"/>
                          </a:solidFill>
                          <a:effectLst/>
                          <a:latin typeface="Arial" panose="020B0604020202020204" pitchFamily="34" charset="0"/>
                        </a:rPr>
                        <a:t>Coverage Disclaimer</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815175">
                <a:tc>
                  <a:txBody>
                    <a:bodyPr/>
                    <a:lstStyle/>
                    <a:p>
                      <a:pPr algn="l" fontAlgn="ctr"/>
                      <a:r>
                        <a:rPr lang="en-US" sz="1100" b="0" i="1" u="none" strike="noStrike" dirty="0">
                          <a:solidFill>
                            <a:srgbClr val="000000"/>
                          </a:solidFill>
                          <a:effectLst/>
                          <a:latin typeface="Arial" panose="020B0604020202020204" pitchFamily="34" charset="0"/>
                        </a:rPr>
                        <a:t>This proposal is an outline of the coverages proposed by the carrier(s) based upon the information provided by your company. It does not include all the terms, coverages, exclusions, limitations, and conditions of the actual contract language. See the policies and contracts for actual language. This proposal is not a contract and offers no contractual obligation on behalf of GBS. Policy forms for your reference will be made available upon request.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174680">
                <a:tc>
                  <a:txBody>
                    <a:bodyPr/>
                    <a:lstStyle/>
                    <a:p>
                      <a:pPr algn="l" fontAlgn="b"/>
                      <a:endParaRPr lang="en-US"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74680">
                <a:tc>
                  <a:txBody>
                    <a:bodyPr/>
                    <a:lstStyle/>
                    <a:p>
                      <a:pPr algn="l" fontAlgn="b"/>
                      <a:r>
                        <a:rPr lang="en-US" sz="1100" b="1" i="0" u="sng" strike="noStrike" dirty="0">
                          <a:solidFill>
                            <a:srgbClr val="000000"/>
                          </a:solidFill>
                          <a:effectLst/>
                          <a:latin typeface="Arial" panose="020B0604020202020204" pitchFamily="34" charset="0"/>
                        </a:rPr>
                        <a:t>Renewal / Financial Disclaimer</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873403">
                <a:tc>
                  <a:txBody>
                    <a:bodyPr/>
                    <a:lstStyle/>
                    <a:p>
                      <a:pPr algn="l" fontAlgn="ctr"/>
                      <a:r>
                        <a:rPr lang="en-US" sz="1100" b="0" i="1" u="none" strike="noStrike" dirty="0">
                          <a:solidFill>
                            <a:srgbClr val="000000"/>
                          </a:solidFill>
                          <a:effectLst/>
                          <a:latin typeface="Arial" panose="020B0604020202020204" pitchFamily="34" charset="0"/>
                        </a:rPr>
                        <a:t>This analysis is for illustrative purposes only, and is not a proposal for coverage or a guarantee of future expenses, claims costs, managed care savings, etc. There are many variables that can affect future health care costs including utilization patterns, catastrophic claims, changes in plan design, health care trend increases, etc.  This analysis does not amend, extend, or alter the coverage provided by the actual insurance policies and contracts.  See your policy or contact us for specific information or further details in this regard.</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174680">
                <a:tc>
                  <a:txBody>
                    <a:bodyPr/>
                    <a:lstStyle/>
                    <a:p>
                      <a:pPr algn="l" fontAlgn="b"/>
                      <a:endParaRPr lang="en-US"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74680">
                <a:tc>
                  <a:txBody>
                    <a:bodyPr/>
                    <a:lstStyle/>
                    <a:p>
                      <a:pPr algn="l" fontAlgn="b"/>
                      <a:r>
                        <a:rPr lang="en-US" sz="1100" b="1" i="0" u="sng" strike="noStrike" dirty="0">
                          <a:solidFill>
                            <a:srgbClr val="000000"/>
                          </a:solidFill>
                          <a:effectLst/>
                          <a:latin typeface="Arial" panose="020B0604020202020204" pitchFamily="34" charset="0"/>
                        </a:rPr>
                        <a:t>Legal</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812800">
                <a:tc>
                  <a:txBody>
                    <a:bodyPr/>
                    <a:lstStyle/>
                    <a:p>
                      <a:pPr algn="l" fontAlgn="ctr"/>
                      <a:r>
                        <a:rPr lang="en-US" sz="1100" b="0" i="1" u="none" strike="noStrike" dirty="0">
                          <a:solidFill>
                            <a:srgbClr val="000000"/>
                          </a:solidFill>
                          <a:effectLst/>
                          <a:latin typeface="Arial" panose="020B0604020202020204" pitchFamily="34" charset="0"/>
                        </a:rPr>
                        <a:t>The intent of this analysis is to provide you with general information regarding the status of, and/or potential concerns related to, your current employee benefits environment. It should not be construed as, nor is it intended to provide, legal advice. Laws may be complex and subject to change. This information is based on current interpretation of the law and is not guaranteed. Questions regarding specific issues should be addressed by legal counsel who specializes in this practice area.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67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E3EA-16FA-8E6A-06F6-54DEEB552555}"/>
              </a:ext>
            </a:extLst>
          </p:cNvPr>
          <p:cNvSpPr>
            <a:spLocks noGrp="1"/>
          </p:cNvSpPr>
          <p:nvPr>
            <p:ph type="title"/>
          </p:nvPr>
        </p:nvSpPr>
        <p:spPr>
          <a:xfrm>
            <a:off x="414866" y="2573195"/>
            <a:ext cx="5943600" cy="855805"/>
          </a:xfrm>
        </p:spPr>
        <p:txBody>
          <a:bodyPr/>
          <a:lstStyle/>
          <a:p>
            <a:r>
              <a:rPr lang="en-US" sz="4000" dirty="0"/>
              <a:t>Thank you!</a:t>
            </a:r>
          </a:p>
        </p:txBody>
      </p:sp>
    </p:spTree>
    <p:extLst>
      <p:ext uri="{BB962C8B-B14F-4D97-AF65-F5344CB8AC3E}">
        <p14:creationId xmlns:p14="http://schemas.microsoft.com/office/powerpoint/2010/main" val="294682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CBF98-EE67-F8FA-5806-D5BC6B4904A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038ACED-82D2-66DC-AF6C-1374B7A9F0D5}"/>
              </a:ext>
            </a:extLst>
          </p:cNvPr>
          <p:cNvSpPr txBox="1"/>
          <p:nvPr/>
        </p:nvSpPr>
        <p:spPr>
          <a:xfrm>
            <a:off x="97971" y="182880"/>
            <a:ext cx="6074229" cy="584563"/>
          </a:xfrm>
          <a:prstGeom prst="rect">
            <a:avLst/>
          </a:prstGeom>
        </p:spPr>
        <p:txBody>
          <a:bodyPr vert="horz" lIns="121920" tIns="60960" rIns="121920" bIns="60960" rtlCol="0" anchor="b" anchorCtr="0">
            <a:normAutofit/>
          </a:bodyPr>
          <a:lstStyle/>
          <a:p>
            <a:pPr defTabSz="158743">
              <a:spcBef>
                <a:spcPct val="0"/>
              </a:spcBef>
              <a:spcAft>
                <a:spcPts val="800"/>
              </a:spcAft>
            </a:pPr>
            <a:r>
              <a:rPr lang="en-US" sz="2700" b="1" dirty="0">
                <a:solidFill>
                  <a:schemeClr val="accent1"/>
                </a:solidFill>
                <a:latin typeface="+mj-lt"/>
                <a:ea typeface="+mj-ea"/>
                <a:cs typeface="+mj-cs"/>
              </a:rPr>
              <a:t>Agenda</a:t>
            </a:r>
          </a:p>
        </p:txBody>
      </p:sp>
      <p:graphicFrame>
        <p:nvGraphicFramePr>
          <p:cNvPr id="9" name="Text Placeholder 4">
            <a:extLst>
              <a:ext uri="{FF2B5EF4-FFF2-40B4-BE49-F238E27FC236}">
                <a16:creationId xmlns:a16="http://schemas.microsoft.com/office/drawing/2014/main" id="{A73BFDFA-628D-E425-3D83-ECDA409CD859}"/>
              </a:ext>
            </a:extLst>
          </p:cNvPr>
          <p:cNvGraphicFramePr/>
          <p:nvPr>
            <p:extLst>
              <p:ext uri="{D42A27DB-BD31-4B8C-83A1-F6EECF244321}">
                <p14:modId xmlns:p14="http://schemas.microsoft.com/office/powerpoint/2010/main" val="410398086"/>
              </p:ext>
            </p:extLst>
          </p:nvPr>
        </p:nvGraphicFramePr>
        <p:xfrm>
          <a:off x="1262744" y="1251554"/>
          <a:ext cx="6618512" cy="353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4986-FF8C-AF24-66BF-283A97285D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58F4BB-BEF9-73DC-E78E-87C6153ECE88}"/>
              </a:ext>
            </a:extLst>
          </p:cNvPr>
          <p:cNvSpPr>
            <a:spLocks noGrp="1"/>
          </p:cNvSpPr>
          <p:nvPr>
            <p:ph type="ctrTitle"/>
          </p:nvPr>
        </p:nvSpPr>
        <p:spPr/>
        <p:txBody>
          <a:bodyPr/>
          <a:lstStyle/>
          <a:p>
            <a:r>
              <a:rPr lang="en-US" dirty="0"/>
              <a:t>Plan Performance</a:t>
            </a:r>
          </a:p>
        </p:txBody>
      </p:sp>
    </p:spTree>
    <p:extLst>
      <p:ext uri="{BB962C8B-B14F-4D97-AF65-F5344CB8AC3E}">
        <p14:creationId xmlns:p14="http://schemas.microsoft.com/office/powerpoint/2010/main" val="352311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object 44"/>
          <p:cNvPicPr/>
          <p:nvPr/>
        </p:nvPicPr>
        <p:blipFill>
          <a:blip r:embed="rId2" cstate="print"/>
          <a:stretch>
            <a:fillRect/>
          </a:stretch>
        </p:blipFill>
        <p:spPr>
          <a:xfrm>
            <a:off x="7146402" y="6150475"/>
            <a:ext cx="1582629" cy="481797"/>
          </a:xfrm>
          <a:prstGeom prst="rect">
            <a:avLst/>
          </a:prstGeom>
        </p:spPr>
      </p:pic>
      <p:sp>
        <p:nvSpPr>
          <p:cNvPr id="8" name="Title 3"/>
          <p:cNvSpPr txBox="1">
            <a:spLocks/>
          </p:cNvSpPr>
          <p:nvPr/>
        </p:nvSpPr>
        <p:spPr>
          <a:xfrm>
            <a:off x="235450" y="193658"/>
            <a:ext cx="6910952" cy="855805"/>
          </a:xfrm>
          <a:prstGeom prst="rect">
            <a:avLst/>
          </a:prstGeom>
        </p:spPr>
        <p:txBody>
          <a:bodyPr/>
          <a:lstStyle>
            <a:lvl1pPr algn="l" defTabSz="457189" rtl="0" eaLnBrk="1" latinLnBrk="0" hangingPunct="1">
              <a:spcBef>
                <a:spcPct val="0"/>
              </a:spcBef>
              <a:buNone/>
              <a:defRPr sz="2400" kern="1200">
                <a:solidFill>
                  <a:schemeClr val="accent1"/>
                </a:solidFill>
                <a:latin typeface="+mj-lt"/>
                <a:ea typeface="+mj-ea"/>
                <a:cs typeface="+mj-cs"/>
              </a:defRPr>
            </a:lvl1pPr>
          </a:lstStyle>
          <a:p>
            <a:r>
              <a:rPr lang="en-US" sz="2800" b="1" dirty="0">
                <a:solidFill>
                  <a:schemeClr val="tx1">
                    <a:lumMod val="65000"/>
                    <a:lumOff val="35000"/>
                  </a:schemeClr>
                </a:solidFill>
                <a:latin typeface="Gotham Narrow Light"/>
              </a:rPr>
              <a:t>Financial Monitoring Report</a:t>
            </a:r>
          </a:p>
        </p:txBody>
      </p:sp>
      <p:sp>
        <p:nvSpPr>
          <p:cNvPr id="9" name="Text Placeholder 39">
            <a:extLst>
              <a:ext uri="{FF2B5EF4-FFF2-40B4-BE49-F238E27FC236}">
                <a16:creationId xmlns:a16="http://schemas.microsoft.com/office/drawing/2014/main" id="{346E9A15-8917-6EFF-500E-B63E8B24C408}"/>
              </a:ext>
            </a:extLst>
          </p:cNvPr>
          <p:cNvSpPr txBox="1">
            <a:spLocks/>
          </p:cNvSpPr>
          <p:nvPr/>
        </p:nvSpPr>
        <p:spPr>
          <a:xfrm>
            <a:off x="235450" y="608171"/>
            <a:ext cx="4253248" cy="308611"/>
          </a:xfrm>
          <a:prstGeom prst="rect">
            <a:avLst/>
          </a:prstGeom>
        </p:spPr>
        <p:txBody>
          <a:bodyPr/>
          <a:lstStyle>
            <a:lvl1pPr marL="228594" indent="-228594" algn="l" defTabSz="457189"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51" indent="-230182" algn="l" defTabSz="457189"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196" indent="-230182" algn="l" defTabSz="457189"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377" indent="-223833" algn="l" defTabSz="457189"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2971" indent="-223833" algn="l" defTabSz="457189"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dirty="0">
                <a:solidFill>
                  <a:schemeClr val="bg2"/>
                </a:solidFill>
              </a:rPr>
              <a:t>2025</a:t>
            </a:r>
          </a:p>
        </p:txBody>
      </p:sp>
      <p:sp>
        <p:nvSpPr>
          <p:cNvPr id="7" name="TextBox 6">
            <a:extLst>
              <a:ext uri="{FF2B5EF4-FFF2-40B4-BE49-F238E27FC236}">
                <a16:creationId xmlns:a16="http://schemas.microsoft.com/office/drawing/2014/main" id="{C71A6F2D-2E3C-D95D-F643-C4248967E321}"/>
              </a:ext>
            </a:extLst>
          </p:cNvPr>
          <p:cNvSpPr txBox="1"/>
          <p:nvPr/>
        </p:nvSpPr>
        <p:spPr>
          <a:xfrm>
            <a:off x="235450" y="5700328"/>
            <a:ext cx="6506964" cy="995401"/>
          </a:xfrm>
          <a:prstGeom prst="rect">
            <a:avLst/>
          </a:prstGeom>
          <a:solidFill>
            <a:schemeClr val="bg2">
              <a:lumMod val="90000"/>
            </a:schemeClr>
          </a:solidFill>
        </p:spPr>
        <p:txBody>
          <a:bodyPr wrap="square" rtlCol="0">
            <a:spAutoFit/>
          </a:bodyPr>
          <a:lstStyle/>
          <a:p>
            <a:r>
              <a:rPr lang="en-US" sz="1467" b="1" dirty="0">
                <a:solidFill>
                  <a:schemeClr val="bg1"/>
                </a:solidFill>
              </a:rPr>
              <a:t>Since 2023….</a:t>
            </a:r>
          </a:p>
          <a:p>
            <a:pPr marL="285750" indent="-285750">
              <a:buFont typeface="Wingdings" panose="05000000000000000000" pitchFamily="2" charset="2"/>
              <a:buChar char="Ø"/>
            </a:pPr>
            <a:r>
              <a:rPr lang="en-US" sz="1467" b="1" dirty="0">
                <a:solidFill>
                  <a:schemeClr val="bg1"/>
                </a:solidFill>
              </a:rPr>
              <a:t>Net Med &amp; Rx has increased from $870 PEPM to </a:t>
            </a:r>
            <a:r>
              <a:rPr lang="en-US" sz="1467" b="1" dirty="0">
                <a:solidFill>
                  <a:srgbClr val="FF0000"/>
                </a:solidFill>
              </a:rPr>
              <a:t>$1,015 PEPM</a:t>
            </a:r>
          </a:p>
          <a:p>
            <a:pPr marL="285750" indent="-285750">
              <a:buFont typeface="Wingdings" panose="05000000000000000000" pitchFamily="2" charset="2"/>
              <a:buChar char="Ø"/>
            </a:pPr>
            <a:r>
              <a:rPr lang="en-US" sz="1467" b="1" dirty="0">
                <a:solidFill>
                  <a:schemeClr val="bg1"/>
                </a:solidFill>
              </a:rPr>
              <a:t>Zero Card has decreased from $101 PEPM to </a:t>
            </a:r>
            <a:r>
              <a:rPr lang="en-US" sz="1467" b="1" dirty="0">
                <a:solidFill>
                  <a:srgbClr val="00B050"/>
                </a:solidFill>
              </a:rPr>
              <a:t>$96 PEPM</a:t>
            </a:r>
          </a:p>
          <a:p>
            <a:pPr marL="285750" indent="-285750">
              <a:buFont typeface="Wingdings" panose="05000000000000000000" pitchFamily="2" charset="2"/>
              <a:buChar char="Ø"/>
            </a:pPr>
            <a:r>
              <a:rPr lang="en-US" sz="1467" b="1" dirty="0">
                <a:solidFill>
                  <a:schemeClr val="bg1"/>
                </a:solidFill>
              </a:rPr>
              <a:t>Fixed Costs decreased from $27 PEPM to </a:t>
            </a:r>
            <a:r>
              <a:rPr lang="en-US" sz="1467" b="1" dirty="0">
                <a:solidFill>
                  <a:srgbClr val="00B050"/>
                </a:solidFill>
              </a:rPr>
              <a:t>Negative ($17) PEPM</a:t>
            </a:r>
          </a:p>
        </p:txBody>
      </p:sp>
      <p:pic>
        <p:nvPicPr>
          <p:cNvPr id="4" name="Picture 3">
            <a:extLst>
              <a:ext uri="{FF2B5EF4-FFF2-40B4-BE49-F238E27FC236}">
                <a16:creationId xmlns:a16="http://schemas.microsoft.com/office/drawing/2014/main" id="{6142988B-51F0-D8A6-854E-47F61D2674DF}"/>
              </a:ext>
            </a:extLst>
          </p:cNvPr>
          <p:cNvPicPr>
            <a:picLocks noChangeAspect="1"/>
          </p:cNvPicPr>
          <p:nvPr/>
        </p:nvPicPr>
        <p:blipFill>
          <a:blip r:embed="rId3"/>
          <a:stretch>
            <a:fillRect/>
          </a:stretch>
        </p:blipFill>
        <p:spPr>
          <a:xfrm>
            <a:off x="300558" y="1161734"/>
            <a:ext cx="8376280" cy="4205812"/>
          </a:xfrm>
          <a:prstGeom prst="rect">
            <a:avLst/>
          </a:prstGeom>
        </p:spPr>
      </p:pic>
      <p:sp>
        <p:nvSpPr>
          <p:cNvPr id="5" name="Oval 4">
            <a:extLst>
              <a:ext uri="{FF2B5EF4-FFF2-40B4-BE49-F238E27FC236}">
                <a16:creationId xmlns:a16="http://schemas.microsoft.com/office/drawing/2014/main" id="{151BE3AF-4DF1-0199-F177-1170C6450924}"/>
              </a:ext>
            </a:extLst>
          </p:cNvPr>
          <p:cNvSpPr/>
          <p:nvPr/>
        </p:nvSpPr>
        <p:spPr>
          <a:xfrm>
            <a:off x="7937716" y="5198533"/>
            <a:ext cx="605151" cy="2286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97ED4E8-42C9-AAD7-4DDC-5C7B22AE3788}"/>
              </a:ext>
            </a:extLst>
          </p:cNvPr>
          <p:cNvSpPr/>
          <p:nvPr/>
        </p:nvSpPr>
        <p:spPr>
          <a:xfrm>
            <a:off x="7937715" y="4246591"/>
            <a:ext cx="605151"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14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8F2D2-B744-5C29-B470-7C3405E5B089}"/>
            </a:ext>
          </a:extLst>
        </p:cNvPr>
        <p:cNvGrpSpPr/>
        <p:nvPr/>
      </p:nvGrpSpPr>
      <p:grpSpPr>
        <a:xfrm>
          <a:off x="0" y="0"/>
          <a:ext cx="0" cy="0"/>
          <a:chOff x="0" y="0"/>
          <a:chExt cx="0" cy="0"/>
        </a:xfrm>
      </p:grpSpPr>
      <p:pic>
        <p:nvPicPr>
          <p:cNvPr id="79" name="object 44">
            <a:extLst>
              <a:ext uri="{FF2B5EF4-FFF2-40B4-BE49-F238E27FC236}">
                <a16:creationId xmlns:a16="http://schemas.microsoft.com/office/drawing/2014/main" id="{9BDB376F-0CD4-4B46-F763-FACB21A23AD4}"/>
              </a:ext>
            </a:extLst>
          </p:cNvPr>
          <p:cNvPicPr/>
          <p:nvPr/>
        </p:nvPicPr>
        <p:blipFill>
          <a:blip r:embed="rId2" cstate="print"/>
          <a:stretch>
            <a:fillRect/>
          </a:stretch>
        </p:blipFill>
        <p:spPr>
          <a:xfrm>
            <a:off x="7146402" y="6150475"/>
            <a:ext cx="1582629" cy="481797"/>
          </a:xfrm>
          <a:prstGeom prst="rect">
            <a:avLst/>
          </a:prstGeom>
        </p:spPr>
      </p:pic>
      <p:sp>
        <p:nvSpPr>
          <p:cNvPr id="8" name="Title 3">
            <a:extLst>
              <a:ext uri="{FF2B5EF4-FFF2-40B4-BE49-F238E27FC236}">
                <a16:creationId xmlns:a16="http://schemas.microsoft.com/office/drawing/2014/main" id="{63C42CFC-AE48-1DEE-25C9-F3E5F3988E17}"/>
              </a:ext>
            </a:extLst>
          </p:cNvPr>
          <p:cNvSpPr txBox="1">
            <a:spLocks/>
          </p:cNvSpPr>
          <p:nvPr/>
        </p:nvSpPr>
        <p:spPr>
          <a:xfrm>
            <a:off x="235450" y="193658"/>
            <a:ext cx="6910952" cy="855805"/>
          </a:xfrm>
          <a:prstGeom prst="rect">
            <a:avLst/>
          </a:prstGeom>
        </p:spPr>
        <p:txBody>
          <a:bodyPr/>
          <a:lstStyle>
            <a:lvl1pPr algn="l" defTabSz="457189" rtl="0" eaLnBrk="1" latinLnBrk="0" hangingPunct="1">
              <a:spcBef>
                <a:spcPct val="0"/>
              </a:spcBef>
              <a:buNone/>
              <a:defRPr sz="2400" kern="1200">
                <a:solidFill>
                  <a:schemeClr val="accent1"/>
                </a:solidFill>
                <a:latin typeface="+mj-lt"/>
                <a:ea typeface="+mj-ea"/>
                <a:cs typeface="+mj-cs"/>
              </a:defRPr>
            </a:lvl1pPr>
          </a:lstStyle>
          <a:p>
            <a:r>
              <a:rPr lang="en-US" sz="2800" b="1" dirty="0">
                <a:solidFill>
                  <a:schemeClr val="tx1">
                    <a:lumMod val="65000"/>
                    <a:lumOff val="35000"/>
                  </a:schemeClr>
                </a:solidFill>
                <a:latin typeface="Gotham Narrow Light"/>
              </a:rPr>
              <a:t>Financial Monitoring Report</a:t>
            </a:r>
          </a:p>
        </p:txBody>
      </p:sp>
      <p:sp>
        <p:nvSpPr>
          <p:cNvPr id="9" name="Text Placeholder 39">
            <a:extLst>
              <a:ext uri="{FF2B5EF4-FFF2-40B4-BE49-F238E27FC236}">
                <a16:creationId xmlns:a16="http://schemas.microsoft.com/office/drawing/2014/main" id="{7A43402F-2C8C-46E4-C433-4C827DB1ECF9}"/>
              </a:ext>
            </a:extLst>
          </p:cNvPr>
          <p:cNvSpPr txBox="1">
            <a:spLocks/>
          </p:cNvSpPr>
          <p:nvPr/>
        </p:nvSpPr>
        <p:spPr>
          <a:xfrm>
            <a:off x="235450" y="608171"/>
            <a:ext cx="4253248" cy="308611"/>
          </a:xfrm>
          <a:prstGeom prst="rect">
            <a:avLst/>
          </a:prstGeom>
        </p:spPr>
        <p:txBody>
          <a:bodyPr/>
          <a:lstStyle>
            <a:lvl1pPr marL="228594" indent="-228594" algn="l" defTabSz="457189"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51" indent="-230182" algn="l" defTabSz="457189"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196" indent="-230182" algn="l" defTabSz="457189"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377" indent="-223833" algn="l" defTabSz="457189"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2971" indent="-223833" algn="l" defTabSz="457189"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dirty="0">
                <a:solidFill>
                  <a:schemeClr val="bg2"/>
                </a:solidFill>
              </a:rPr>
              <a:t>2025 – All Membership</a:t>
            </a:r>
          </a:p>
        </p:txBody>
      </p:sp>
      <p:sp>
        <p:nvSpPr>
          <p:cNvPr id="4" name="TextBox 3">
            <a:extLst>
              <a:ext uri="{FF2B5EF4-FFF2-40B4-BE49-F238E27FC236}">
                <a16:creationId xmlns:a16="http://schemas.microsoft.com/office/drawing/2014/main" id="{E6DBA6C6-58C3-DC2E-4EA6-7AD0D738F708}"/>
              </a:ext>
            </a:extLst>
          </p:cNvPr>
          <p:cNvSpPr txBox="1"/>
          <p:nvPr/>
        </p:nvSpPr>
        <p:spPr>
          <a:xfrm>
            <a:off x="235450" y="5480195"/>
            <a:ext cx="6506964" cy="995401"/>
          </a:xfrm>
          <a:prstGeom prst="rect">
            <a:avLst/>
          </a:prstGeom>
          <a:solidFill>
            <a:schemeClr val="bg2">
              <a:lumMod val="90000"/>
            </a:schemeClr>
          </a:solidFill>
        </p:spPr>
        <p:txBody>
          <a:bodyPr wrap="square" rtlCol="0">
            <a:spAutoFit/>
          </a:bodyPr>
          <a:lstStyle/>
          <a:p>
            <a:pPr marL="285750" indent="-285750">
              <a:buFont typeface="Wingdings" panose="05000000000000000000" pitchFamily="2" charset="2"/>
              <a:buChar char="Ø"/>
            </a:pPr>
            <a:r>
              <a:rPr lang="en-US" sz="1467" b="1" dirty="0">
                <a:solidFill>
                  <a:schemeClr val="bg1"/>
                </a:solidFill>
              </a:rPr>
              <a:t>Budget does not include $1,000,000 assessment</a:t>
            </a:r>
          </a:p>
          <a:p>
            <a:pPr marL="285750" indent="-285750">
              <a:buFont typeface="Wingdings" panose="05000000000000000000" pitchFamily="2" charset="2"/>
              <a:buChar char="Ø"/>
            </a:pPr>
            <a:r>
              <a:rPr lang="en-US" sz="1467" b="1" dirty="0">
                <a:solidFill>
                  <a:schemeClr val="bg1"/>
                </a:solidFill>
              </a:rPr>
              <a:t>Enrollment for January 2026 is 3,017</a:t>
            </a:r>
          </a:p>
          <a:p>
            <a:pPr marL="285750" indent="-285750">
              <a:buFont typeface="Wingdings" panose="05000000000000000000" pitchFamily="2" charset="2"/>
              <a:buChar char="Ø"/>
            </a:pPr>
            <a:r>
              <a:rPr lang="en-US" sz="1467" b="1" dirty="0">
                <a:solidFill>
                  <a:schemeClr val="bg1"/>
                </a:solidFill>
              </a:rPr>
              <a:t>Active Employees are over budget by</a:t>
            </a:r>
            <a:r>
              <a:rPr lang="en-US" sz="1467" b="1" dirty="0">
                <a:solidFill>
                  <a:srgbClr val="00B050"/>
                </a:solidFill>
              </a:rPr>
              <a:t> </a:t>
            </a:r>
            <a:r>
              <a:rPr lang="en-US" sz="1467" b="1" dirty="0">
                <a:solidFill>
                  <a:srgbClr val="FF0000"/>
                </a:solidFill>
              </a:rPr>
              <a:t>($75.93 PEPM)</a:t>
            </a:r>
          </a:p>
          <a:p>
            <a:pPr marL="285750" indent="-285750">
              <a:buFont typeface="Wingdings" panose="05000000000000000000" pitchFamily="2" charset="2"/>
              <a:buChar char="Ø"/>
            </a:pPr>
            <a:r>
              <a:rPr lang="en-US" sz="1467" b="1" dirty="0">
                <a:solidFill>
                  <a:schemeClr val="bg1"/>
                </a:solidFill>
              </a:rPr>
              <a:t>Early Retirees are over budget by </a:t>
            </a:r>
            <a:r>
              <a:rPr lang="en-US" sz="1467" b="1" dirty="0">
                <a:solidFill>
                  <a:srgbClr val="FF0000"/>
                </a:solidFill>
              </a:rPr>
              <a:t>($578.05 PEPM)</a:t>
            </a:r>
          </a:p>
        </p:txBody>
      </p:sp>
      <p:pic>
        <p:nvPicPr>
          <p:cNvPr id="5" name="Picture 4">
            <a:extLst>
              <a:ext uri="{FF2B5EF4-FFF2-40B4-BE49-F238E27FC236}">
                <a16:creationId xmlns:a16="http://schemas.microsoft.com/office/drawing/2014/main" id="{900B1705-6AEB-51CA-B26F-9A9E7CCCBE56}"/>
              </a:ext>
            </a:extLst>
          </p:cNvPr>
          <p:cNvPicPr>
            <a:picLocks noChangeAspect="1"/>
          </p:cNvPicPr>
          <p:nvPr/>
        </p:nvPicPr>
        <p:blipFill>
          <a:blip r:embed="rId3"/>
          <a:srcRect r="18483"/>
          <a:stretch>
            <a:fillRect/>
          </a:stretch>
        </p:blipFill>
        <p:spPr>
          <a:xfrm>
            <a:off x="0" y="1082993"/>
            <a:ext cx="7890933" cy="3975223"/>
          </a:xfrm>
          <a:prstGeom prst="rect">
            <a:avLst/>
          </a:prstGeom>
        </p:spPr>
      </p:pic>
      <p:pic>
        <p:nvPicPr>
          <p:cNvPr id="6" name="Picture 5">
            <a:extLst>
              <a:ext uri="{FF2B5EF4-FFF2-40B4-BE49-F238E27FC236}">
                <a16:creationId xmlns:a16="http://schemas.microsoft.com/office/drawing/2014/main" id="{2D11D960-68E6-5AAB-3109-F6C964F53DD1}"/>
              </a:ext>
            </a:extLst>
          </p:cNvPr>
          <p:cNvPicPr>
            <a:picLocks noChangeAspect="1"/>
          </p:cNvPicPr>
          <p:nvPr/>
        </p:nvPicPr>
        <p:blipFill>
          <a:blip r:embed="rId3"/>
          <a:srcRect l="88600"/>
          <a:stretch>
            <a:fillRect/>
          </a:stretch>
        </p:blipFill>
        <p:spPr>
          <a:xfrm>
            <a:off x="7939158" y="1082993"/>
            <a:ext cx="1103553" cy="3975223"/>
          </a:xfrm>
          <a:prstGeom prst="rect">
            <a:avLst/>
          </a:prstGeom>
        </p:spPr>
      </p:pic>
    </p:spTree>
    <p:extLst>
      <p:ext uri="{BB962C8B-B14F-4D97-AF65-F5344CB8AC3E}">
        <p14:creationId xmlns:p14="http://schemas.microsoft.com/office/powerpoint/2010/main" val="353838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182881"/>
            <a:ext cx="6910952" cy="607704"/>
          </a:xfrm>
        </p:spPr>
        <p:txBody>
          <a:bodyPr/>
          <a:lstStyle/>
          <a:p>
            <a:r>
              <a:rPr lang="en-US" b="1" dirty="0">
                <a:solidFill>
                  <a:schemeClr val="tx1">
                    <a:lumMod val="65000"/>
                    <a:lumOff val="35000"/>
                  </a:schemeClr>
                </a:solidFill>
              </a:rPr>
              <a:t>Year over Year Large Claim Trend</a:t>
            </a:r>
          </a:p>
        </p:txBody>
      </p:sp>
      <p:sp>
        <p:nvSpPr>
          <p:cNvPr id="40" name="Text Placeholder 39">
            <a:extLst>
              <a:ext uri="{FF2B5EF4-FFF2-40B4-BE49-F238E27FC236}">
                <a16:creationId xmlns:a16="http://schemas.microsoft.com/office/drawing/2014/main" id="{346E9A15-8917-6EFF-500E-B63E8B24C408}"/>
              </a:ext>
            </a:extLst>
          </p:cNvPr>
          <p:cNvSpPr>
            <a:spLocks noGrp="1"/>
          </p:cNvSpPr>
          <p:nvPr>
            <p:ph type="body" sz="quarter" idx="14"/>
          </p:nvPr>
        </p:nvSpPr>
        <p:spPr>
          <a:xfrm>
            <a:off x="318752" y="798104"/>
            <a:ext cx="4253248" cy="308611"/>
          </a:xfrm>
        </p:spPr>
        <p:txBody>
          <a:bodyPr/>
          <a:lstStyle/>
          <a:p>
            <a:r>
              <a:rPr lang="en-US" sz="1333" dirty="0"/>
              <a:t>2017 – November 2025</a:t>
            </a:r>
          </a:p>
        </p:txBody>
      </p:sp>
      <p:sp>
        <p:nvSpPr>
          <p:cNvPr id="2" name="TextBox 1"/>
          <p:cNvSpPr txBox="1"/>
          <p:nvPr/>
        </p:nvSpPr>
        <p:spPr>
          <a:xfrm>
            <a:off x="264168" y="5694460"/>
            <a:ext cx="6792413" cy="995401"/>
          </a:xfrm>
          <a:prstGeom prst="rect">
            <a:avLst/>
          </a:prstGeom>
          <a:noFill/>
        </p:spPr>
        <p:txBody>
          <a:bodyPr wrap="square" rtlCol="0">
            <a:spAutoFit/>
          </a:bodyPr>
          <a:lstStyle/>
          <a:p>
            <a:r>
              <a:rPr lang="en-US" sz="1467" dirty="0"/>
              <a:t>Note: Blue boxes represent # of members that exceeded $150k in claims</a:t>
            </a:r>
          </a:p>
          <a:p>
            <a:r>
              <a:rPr lang="en-US" sz="1467" dirty="0"/>
              <a:t>2023 – Above members represent $5,567,852 in paid claims</a:t>
            </a:r>
          </a:p>
          <a:p>
            <a:r>
              <a:rPr lang="en-US" sz="1467" dirty="0"/>
              <a:t>2024 – Above members represent $6,829,824 in paid claims</a:t>
            </a:r>
          </a:p>
          <a:p>
            <a:r>
              <a:rPr lang="en-US" sz="1467" dirty="0"/>
              <a:t>2025 – Above members represent $6,267,284 in paid claims</a:t>
            </a:r>
          </a:p>
        </p:txBody>
      </p:sp>
      <p:graphicFrame>
        <p:nvGraphicFramePr>
          <p:cNvPr id="3" name="Chart 2">
            <a:extLst>
              <a:ext uri="{FF2B5EF4-FFF2-40B4-BE49-F238E27FC236}">
                <a16:creationId xmlns:a16="http://schemas.microsoft.com/office/drawing/2014/main" id="{E03B8BDF-D23C-C8FF-1832-08656A86F943}"/>
              </a:ext>
            </a:extLst>
          </p:cNvPr>
          <p:cNvGraphicFramePr/>
          <p:nvPr>
            <p:extLst>
              <p:ext uri="{D42A27DB-BD31-4B8C-83A1-F6EECF244321}">
                <p14:modId xmlns:p14="http://schemas.microsoft.com/office/powerpoint/2010/main" val="3816239838"/>
              </p:ext>
            </p:extLst>
          </p:nvPr>
        </p:nvGraphicFramePr>
        <p:xfrm>
          <a:off x="870646" y="1368587"/>
          <a:ext cx="706824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9">
            <a:extLst>
              <a:ext uri="{FF2B5EF4-FFF2-40B4-BE49-F238E27FC236}">
                <a16:creationId xmlns:a16="http://schemas.microsoft.com/office/drawing/2014/main" id="{860406D3-3406-DE4A-D9B4-41AAE3938263}"/>
              </a:ext>
            </a:extLst>
          </p:cNvPr>
          <p:cNvSpPr/>
          <p:nvPr/>
        </p:nvSpPr>
        <p:spPr>
          <a:xfrm>
            <a:off x="3404764" y="3250880"/>
            <a:ext cx="453863" cy="22248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12</a:t>
            </a:r>
          </a:p>
        </p:txBody>
      </p:sp>
      <p:sp>
        <p:nvSpPr>
          <p:cNvPr id="6" name="Rounded Rectangle 12">
            <a:extLst>
              <a:ext uri="{FF2B5EF4-FFF2-40B4-BE49-F238E27FC236}">
                <a16:creationId xmlns:a16="http://schemas.microsoft.com/office/drawing/2014/main" id="{DC9902AB-054F-EC98-0FB6-0378FAC7A0AD}"/>
              </a:ext>
            </a:extLst>
          </p:cNvPr>
          <p:cNvSpPr/>
          <p:nvPr/>
        </p:nvSpPr>
        <p:spPr>
          <a:xfrm>
            <a:off x="4063678" y="3043770"/>
            <a:ext cx="476557" cy="19875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14</a:t>
            </a:r>
          </a:p>
        </p:txBody>
      </p:sp>
      <p:sp>
        <p:nvSpPr>
          <p:cNvPr id="7" name="Rounded Rectangle 13">
            <a:extLst>
              <a:ext uri="{FF2B5EF4-FFF2-40B4-BE49-F238E27FC236}">
                <a16:creationId xmlns:a16="http://schemas.microsoft.com/office/drawing/2014/main" id="{B3E97FD7-5B6F-47E8-3B26-E01ED35430C2}"/>
              </a:ext>
            </a:extLst>
          </p:cNvPr>
          <p:cNvSpPr/>
          <p:nvPr/>
        </p:nvSpPr>
        <p:spPr>
          <a:xfrm>
            <a:off x="4679835" y="3493093"/>
            <a:ext cx="458760" cy="21951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14</a:t>
            </a:r>
          </a:p>
        </p:txBody>
      </p:sp>
      <p:sp>
        <p:nvSpPr>
          <p:cNvPr id="9" name="Rounded Rectangle 14">
            <a:extLst>
              <a:ext uri="{FF2B5EF4-FFF2-40B4-BE49-F238E27FC236}">
                <a16:creationId xmlns:a16="http://schemas.microsoft.com/office/drawing/2014/main" id="{629D2DAC-5C26-FF26-DC72-6CA6579941E3}"/>
              </a:ext>
            </a:extLst>
          </p:cNvPr>
          <p:cNvSpPr/>
          <p:nvPr/>
        </p:nvSpPr>
        <p:spPr>
          <a:xfrm>
            <a:off x="5315601" y="3602850"/>
            <a:ext cx="463061" cy="21877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12</a:t>
            </a:r>
          </a:p>
        </p:txBody>
      </p:sp>
      <p:sp>
        <p:nvSpPr>
          <p:cNvPr id="11" name="Rounded Rectangle 15">
            <a:extLst>
              <a:ext uri="{FF2B5EF4-FFF2-40B4-BE49-F238E27FC236}">
                <a16:creationId xmlns:a16="http://schemas.microsoft.com/office/drawing/2014/main" id="{EB802365-0DE0-4588-BFAF-4443F16373FD}"/>
              </a:ext>
            </a:extLst>
          </p:cNvPr>
          <p:cNvSpPr/>
          <p:nvPr/>
        </p:nvSpPr>
        <p:spPr>
          <a:xfrm>
            <a:off x="5876946" y="2457372"/>
            <a:ext cx="503256" cy="21358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23</a:t>
            </a:r>
          </a:p>
        </p:txBody>
      </p:sp>
      <p:sp>
        <p:nvSpPr>
          <p:cNvPr id="12" name="Rounded Rectangle 16">
            <a:extLst>
              <a:ext uri="{FF2B5EF4-FFF2-40B4-BE49-F238E27FC236}">
                <a16:creationId xmlns:a16="http://schemas.microsoft.com/office/drawing/2014/main" id="{E34962B7-0CE8-890C-41C6-4D7F96CEBA44}"/>
              </a:ext>
            </a:extLst>
          </p:cNvPr>
          <p:cNvSpPr/>
          <p:nvPr/>
        </p:nvSpPr>
        <p:spPr>
          <a:xfrm>
            <a:off x="2890265" y="3712608"/>
            <a:ext cx="475075" cy="24176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11</a:t>
            </a:r>
          </a:p>
        </p:txBody>
      </p:sp>
      <p:sp>
        <p:nvSpPr>
          <p:cNvPr id="19" name="Rounded Rectangle 17">
            <a:extLst>
              <a:ext uri="{FF2B5EF4-FFF2-40B4-BE49-F238E27FC236}">
                <a16:creationId xmlns:a16="http://schemas.microsoft.com/office/drawing/2014/main" id="{AC80D1AE-B671-9A26-C568-BA7A37BD53AF}"/>
              </a:ext>
            </a:extLst>
          </p:cNvPr>
          <p:cNvSpPr/>
          <p:nvPr/>
        </p:nvSpPr>
        <p:spPr>
          <a:xfrm>
            <a:off x="2249592" y="3856124"/>
            <a:ext cx="391568" cy="2358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9</a:t>
            </a:r>
          </a:p>
        </p:txBody>
      </p:sp>
      <p:sp>
        <p:nvSpPr>
          <p:cNvPr id="20" name="Rounded Rectangle 15">
            <a:extLst>
              <a:ext uri="{FF2B5EF4-FFF2-40B4-BE49-F238E27FC236}">
                <a16:creationId xmlns:a16="http://schemas.microsoft.com/office/drawing/2014/main" id="{B815D711-F8FE-81F5-1D1D-507422784247}"/>
              </a:ext>
            </a:extLst>
          </p:cNvPr>
          <p:cNvSpPr/>
          <p:nvPr/>
        </p:nvSpPr>
        <p:spPr>
          <a:xfrm>
            <a:off x="6636296" y="2148335"/>
            <a:ext cx="503256" cy="21358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24</a:t>
            </a:r>
          </a:p>
        </p:txBody>
      </p:sp>
      <p:sp>
        <p:nvSpPr>
          <p:cNvPr id="8" name="Rounded Rectangle 15">
            <a:extLst>
              <a:ext uri="{FF2B5EF4-FFF2-40B4-BE49-F238E27FC236}">
                <a16:creationId xmlns:a16="http://schemas.microsoft.com/office/drawing/2014/main" id="{A9D1DF92-393B-08E9-D73D-A9B88E334AC8}"/>
              </a:ext>
            </a:extLst>
          </p:cNvPr>
          <p:cNvSpPr/>
          <p:nvPr/>
        </p:nvSpPr>
        <p:spPr>
          <a:xfrm>
            <a:off x="7258086" y="2670955"/>
            <a:ext cx="503256" cy="21358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25</a:t>
            </a:r>
          </a:p>
        </p:txBody>
      </p:sp>
    </p:spTree>
    <p:extLst>
      <p:ext uri="{BB962C8B-B14F-4D97-AF65-F5344CB8AC3E}">
        <p14:creationId xmlns:p14="http://schemas.microsoft.com/office/powerpoint/2010/main" val="219701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E2896-FF75-F1AF-2E56-F71A2D7D9479}"/>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298B9DE4-2FD9-85A9-221A-8E67A3FF1853}"/>
              </a:ext>
            </a:extLst>
          </p:cNvPr>
          <p:cNvSpPr>
            <a:spLocks noGrp="1"/>
          </p:cNvSpPr>
          <p:nvPr>
            <p:ph type="title"/>
          </p:nvPr>
        </p:nvSpPr>
        <p:spPr>
          <a:xfrm>
            <a:off x="228600" y="182881"/>
            <a:ext cx="6910952" cy="502574"/>
          </a:xfrm>
        </p:spPr>
        <p:txBody>
          <a:bodyPr/>
          <a:lstStyle/>
          <a:p>
            <a:r>
              <a:rPr lang="en-US" b="1" dirty="0">
                <a:solidFill>
                  <a:schemeClr val="tx1">
                    <a:lumMod val="65000"/>
                    <a:lumOff val="35000"/>
                  </a:schemeClr>
                </a:solidFill>
              </a:rPr>
              <a:t>Large Claimants</a:t>
            </a:r>
          </a:p>
        </p:txBody>
      </p:sp>
      <p:sp>
        <p:nvSpPr>
          <p:cNvPr id="40" name="Text Placeholder 39">
            <a:extLst>
              <a:ext uri="{FF2B5EF4-FFF2-40B4-BE49-F238E27FC236}">
                <a16:creationId xmlns:a16="http://schemas.microsoft.com/office/drawing/2014/main" id="{69A76D06-8006-4DF3-4CA9-2CA4048007FA}"/>
              </a:ext>
            </a:extLst>
          </p:cNvPr>
          <p:cNvSpPr>
            <a:spLocks noGrp="1"/>
          </p:cNvSpPr>
          <p:nvPr>
            <p:ph type="body" sz="quarter" idx="14"/>
          </p:nvPr>
        </p:nvSpPr>
        <p:spPr>
          <a:xfrm>
            <a:off x="228600" y="637429"/>
            <a:ext cx="4253248" cy="308611"/>
          </a:xfrm>
        </p:spPr>
        <p:txBody>
          <a:bodyPr/>
          <a:lstStyle/>
          <a:p>
            <a:r>
              <a:rPr lang="en-US" sz="1333" dirty="0"/>
              <a:t>2025</a:t>
            </a:r>
          </a:p>
        </p:txBody>
      </p:sp>
      <p:pic>
        <p:nvPicPr>
          <p:cNvPr id="6" name="Picture 5">
            <a:extLst>
              <a:ext uri="{FF2B5EF4-FFF2-40B4-BE49-F238E27FC236}">
                <a16:creationId xmlns:a16="http://schemas.microsoft.com/office/drawing/2014/main" id="{25387D7B-2863-AC04-41C1-A3C05A6ACA1A}"/>
              </a:ext>
            </a:extLst>
          </p:cNvPr>
          <p:cNvPicPr>
            <a:picLocks noChangeAspect="1"/>
          </p:cNvPicPr>
          <p:nvPr/>
        </p:nvPicPr>
        <p:blipFill>
          <a:blip r:embed="rId3"/>
          <a:stretch>
            <a:fillRect/>
          </a:stretch>
        </p:blipFill>
        <p:spPr>
          <a:xfrm>
            <a:off x="0" y="1039909"/>
            <a:ext cx="9144000" cy="4270181"/>
          </a:xfrm>
          <a:prstGeom prst="rect">
            <a:avLst/>
          </a:prstGeom>
        </p:spPr>
      </p:pic>
      <p:sp>
        <p:nvSpPr>
          <p:cNvPr id="8" name="TextBox 7">
            <a:extLst>
              <a:ext uri="{FF2B5EF4-FFF2-40B4-BE49-F238E27FC236}">
                <a16:creationId xmlns:a16="http://schemas.microsoft.com/office/drawing/2014/main" id="{3C59C5C6-92F1-6DD2-5DD5-6E0718F0649B}"/>
              </a:ext>
            </a:extLst>
          </p:cNvPr>
          <p:cNvSpPr txBox="1"/>
          <p:nvPr/>
        </p:nvSpPr>
        <p:spPr>
          <a:xfrm>
            <a:off x="609601" y="1607177"/>
            <a:ext cx="711200" cy="230832"/>
          </a:xfrm>
          <a:prstGeom prst="rect">
            <a:avLst/>
          </a:prstGeom>
          <a:noFill/>
        </p:spPr>
        <p:txBody>
          <a:bodyPr wrap="square" rtlCol="0">
            <a:spAutoFit/>
          </a:bodyPr>
          <a:lstStyle/>
          <a:p>
            <a:r>
              <a:rPr lang="en-US" sz="900" dirty="0">
                <a:solidFill>
                  <a:srgbClr val="FF0000"/>
                </a:solidFill>
              </a:rPr>
              <a:t>Termed</a:t>
            </a:r>
          </a:p>
        </p:txBody>
      </p:sp>
      <p:sp>
        <p:nvSpPr>
          <p:cNvPr id="10" name="TextBox 9">
            <a:extLst>
              <a:ext uri="{FF2B5EF4-FFF2-40B4-BE49-F238E27FC236}">
                <a16:creationId xmlns:a16="http://schemas.microsoft.com/office/drawing/2014/main" id="{3C08C76C-67C4-1CFA-FD06-2383508568F0}"/>
              </a:ext>
            </a:extLst>
          </p:cNvPr>
          <p:cNvSpPr txBox="1"/>
          <p:nvPr/>
        </p:nvSpPr>
        <p:spPr>
          <a:xfrm>
            <a:off x="76200" y="5528733"/>
            <a:ext cx="6079067" cy="523220"/>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1400" dirty="0"/>
              <a:t>11 of the 25 claimants above are cancer diagnosis</a:t>
            </a:r>
          </a:p>
          <a:p>
            <a:pPr marL="285750" indent="-285750">
              <a:buFont typeface="Arial" panose="020B0604020202020204" pitchFamily="34" charset="0"/>
              <a:buChar char="•"/>
            </a:pPr>
            <a:r>
              <a:rPr lang="en-US" sz="1400" dirty="0"/>
              <a:t>18 of the 25 are enrolled in Plan B</a:t>
            </a:r>
          </a:p>
        </p:txBody>
      </p:sp>
      <p:sp>
        <p:nvSpPr>
          <p:cNvPr id="11" name="TextBox 10">
            <a:extLst>
              <a:ext uri="{FF2B5EF4-FFF2-40B4-BE49-F238E27FC236}">
                <a16:creationId xmlns:a16="http://schemas.microsoft.com/office/drawing/2014/main" id="{445FD72D-53FB-14B7-7F78-962871D2F696}"/>
              </a:ext>
            </a:extLst>
          </p:cNvPr>
          <p:cNvSpPr txBox="1"/>
          <p:nvPr/>
        </p:nvSpPr>
        <p:spPr>
          <a:xfrm>
            <a:off x="609601" y="2314292"/>
            <a:ext cx="711200" cy="230832"/>
          </a:xfrm>
          <a:prstGeom prst="rect">
            <a:avLst/>
          </a:prstGeom>
          <a:noFill/>
        </p:spPr>
        <p:txBody>
          <a:bodyPr wrap="square" rtlCol="0">
            <a:spAutoFit/>
          </a:bodyPr>
          <a:lstStyle/>
          <a:p>
            <a:r>
              <a:rPr lang="en-US" sz="900" dirty="0">
                <a:solidFill>
                  <a:srgbClr val="FF0000"/>
                </a:solidFill>
              </a:rPr>
              <a:t>Termed</a:t>
            </a:r>
          </a:p>
        </p:txBody>
      </p:sp>
      <p:sp>
        <p:nvSpPr>
          <p:cNvPr id="12" name="TextBox 11">
            <a:extLst>
              <a:ext uri="{FF2B5EF4-FFF2-40B4-BE49-F238E27FC236}">
                <a16:creationId xmlns:a16="http://schemas.microsoft.com/office/drawing/2014/main" id="{745E3F8F-1132-139B-FCA0-2D54F5CAD02D}"/>
              </a:ext>
            </a:extLst>
          </p:cNvPr>
          <p:cNvSpPr txBox="1"/>
          <p:nvPr/>
        </p:nvSpPr>
        <p:spPr>
          <a:xfrm>
            <a:off x="609601" y="2613368"/>
            <a:ext cx="711200" cy="230832"/>
          </a:xfrm>
          <a:prstGeom prst="rect">
            <a:avLst/>
          </a:prstGeom>
          <a:noFill/>
        </p:spPr>
        <p:txBody>
          <a:bodyPr wrap="square" rtlCol="0">
            <a:spAutoFit/>
          </a:bodyPr>
          <a:lstStyle/>
          <a:p>
            <a:r>
              <a:rPr lang="en-US" sz="900" dirty="0">
                <a:solidFill>
                  <a:srgbClr val="FF0000"/>
                </a:solidFill>
              </a:rPr>
              <a:t>Termed</a:t>
            </a:r>
          </a:p>
        </p:txBody>
      </p:sp>
      <p:sp>
        <p:nvSpPr>
          <p:cNvPr id="13" name="TextBox 12">
            <a:extLst>
              <a:ext uri="{FF2B5EF4-FFF2-40B4-BE49-F238E27FC236}">
                <a16:creationId xmlns:a16="http://schemas.microsoft.com/office/drawing/2014/main" id="{A4634C13-E347-D710-28E4-943D456144A3}"/>
              </a:ext>
            </a:extLst>
          </p:cNvPr>
          <p:cNvSpPr txBox="1"/>
          <p:nvPr/>
        </p:nvSpPr>
        <p:spPr>
          <a:xfrm>
            <a:off x="609601" y="3898385"/>
            <a:ext cx="711200" cy="230832"/>
          </a:xfrm>
          <a:prstGeom prst="rect">
            <a:avLst/>
          </a:prstGeom>
          <a:noFill/>
        </p:spPr>
        <p:txBody>
          <a:bodyPr wrap="square" rtlCol="0">
            <a:spAutoFit/>
          </a:bodyPr>
          <a:lstStyle/>
          <a:p>
            <a:r>
              <a:rPr lang="en-US" sz="900" dirty="0">
                <a:solidFill>
                  <a:srgbClr val="FF0000"/>
                </a:solidFill>
              </a:rPr>
              <a:t>Termed</a:t>
            </a:r>
          </a:p>
        </p:txBody>
      </p:sp>
    </p:spTree>
    <p:extLst>
      <p:ext uri="{BB962C8B-B14F-4D97-AF65-F5344CB8AC3E}">
        <p14:creationId xmlns:p14="http://schemas.microsoft.com/office/powerpoint/2010/main" val="35496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object 44"/>
          <p:cNvPicPr/>
          <p:nvPr/>
        </p:nvPicPr>
        <p:blipFill>
          <a:blip r:embed="rId2" cstate="print"/>
          <a:stretch>
            <a:fillRect/>
          </a:stretch>
        </p:blipFill>
        <p:spPr>
          <a:xfrm>
            <a:off x="7146402" y="6150475"/>
            <a:ext cx="1582629" cy="481797"/>
          </a:xfrm>
          <a:prstGeom prst="rect">
            <a:avLst/>
          </a:prstGeom>
        </p:spPr>
      </p:pic>
      <p:sp>
        <p:nvSpPr>
          <p:cNvPr id="8" name="Title 3"/>
          <p:cNvSpPr txBox="1">
            <a:spLocks/>
          </p:cNvSpPr>
          <p:nvPr/>
        </p:nvSpPr>
        <p:spPr>
          <a:xfrm>
            <a:off x="235450" y="210660"/>
            <a:ext cx="6910952" cy="582609"/>
          </a:xfrm>
          <a:prstGeom prst="rect">
            <a:avLst/>
          </a:prstGeom>
        </p:spPr>
        <p:txBody>
          <a:bodyPr/>
          <a:lstStyle>
            <a:lvl1pPr algn="l" defTabSz="457189" rtl="0" eaLnBrk="1" latinLnBrk="0" hangingPunct="1">
              <a:spcBef>
                <a:spcPct val="0"/>
              </a:spcBef>
              <a:buNone/>
              <a:defRPr sz="2400" kern="1200">
                <a:solidFill>
                  <a:schemeClr val="accent1"/>
                </a:solidFill>
                <a:latin typeface="+mj-lt"/>
                <a:ea typeface="+mj-ea"/>
                <a:cs typeface="+mj-cs"/>
              </a:defRPr>
            </a:lvl1pPr>
          </a:lstStyle>
          <a:p>
            <a:r>
              <a:rPr lang="en-US" sz="2800" b="1" dirty="0">
                <a:solidFill>
                  <a:schemeClr val="tx1">
                    <a:lumMod val="65000"/>
                    <a:lumOff val="35000"/>
                  </a:schemeClr>
                </a:solidFill>
                <a:latin typeface="Gotham Narrow Light"/>
              </a:rPr>
              <a:t>Financial Monitoring Report</a:t>
            </a:r>
          </a:p>
        </p:txBody>
      </p:sp>
      <p:sp>
        <p:nvSpPr>
          <p:cNvPr id="9" name="Text Placeholder 39">
            <a:extLst>
              <a:ext uri="{FF2B5EF4-FFF2-40B4-BE49-F238E27FC236}">
                <a16:creationId xmlns:a16="http://schemas.microsoft.com/office/drawing/2014/main" id="{346E9A15-8917-6EFF-500E-B63E8B24C408}"/>
              </a:ext>
            </a:extLst>
          </p:cNvPr>
          <p:cNvSpPr txBox="1">
            <a:spLocks/>
          </p:cNvSpPr>
          <p:nvPr/>
        </p:nvSpPr>
        <p:spPr>
          <a:xfrm>
            <a:off x="287336" y="757425"/>
            <a:ext cx="4253248" cy="308611"/>
          </a:xfrm>
          <a:prstGeom prst="rect">
            <a:avLst/>
          </a:prstGeom>
        </p:spPr>
        <p:txBody>
          <a:bodyPr/>
          <a:lstStyle>
            <a:lvl1pPr marL="228594" indent="-228594" algn="l" defTabSz="457189"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51" indent="-230182" algn="l" defTabSz="457189"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196" indent="-230182" algn="l" defTabSz="457189"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377" indent="-223833" algn="l" defTabSz="457189"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2971" indent="-223833" algn="l" defTabSz="457189"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dirty="0">
                <a:solidFill>
                  <a:schemeClr val="bg2"/>
                </a:solidFill>
              </a:rPr>
              <a:t>2024 vs 2025</a:t>
            </a:r>
          </a:p>
        </p:txBody>
      </p:sp>
      <p:sp>
        <p:nvSpPr>
          <p:cNvPr id="2" name="TextBox 1">
            <a:extLst>
              <a:ext uri="{FF2B5EF4-FFF2-40B4-BE49-F238E27FC236}">
                <a16:creationId xmlns:a16="http://schemas.microsoft.com/office/drawing/2014/main" id="{9541902A-9156-33EA-3D52-E8A1E3DC063E}"/>
              </a:ext>
            </a:extLst>
          </p:cNvPr>
          <p:cNvSpPr txBox="1"/>
          <p:nvPr/>
        </p:nvSpPr>
        <p:spPr>
          <a:xfrm>
            <a:off x="160970" y="5330941"/>
            <a:ext cx="6857898" cy="769634"/>
          </a:xfrm>
          <a:prstGeom prst="rect">
            <a:avLst/>
          </a:prstGeom>
          <a:solidFill>
            <a:schemeClr val="bg2">
              <a:lumMod val="90000"/>
            </a:schemeClr>
          </a:solidFill>
        </p:spPr>
        <p:txBody>
          <a:bodyPr wrap="square" rtlCol="0">
            <a:spAutoFit/>
          </a:bodyPr>
          <a:lstStyle/>
          <a:p>
            <a:pPr marL="228594" indent="-228594">
              <a:buFont typeface="Wingdings" panose="05000000000000000000" pitchFamily="2" charset="2"/>
              <a:buChar char="Ø"/>
            </a:pPr>
            <a:r>
              <a:rPr lang="en-US" sz="1467" b="1" dirty="0">
                <a:solidFill>
                  <a:schemeClr val="bg1"/>
                </a:solidFill>
              </a:rPr>
              <a:t>Paid Per Member Per Month has increased 14.9%</a:t>
            </a:r>
          </a:p>
          <a:p>
            <a:pPr marL="228594" indent="-228594">
              <a:buFont typeface="Wingdings" panose="05000000000000000000" pitchFamily="2" charset="2"/>
              <a:buChar char="Ø"/>
            </a:pPr>
            <a:r>
              <a:rPr lang="en-US" sz="1467" b="1" dirty="0">
                <a:solidFill>
                  <a:schemeClr val="bg1"/>
                </a:solidFill>
              </a:rPr>
              <a:t>Average Ingredient Cost per Script has increased 10.4% (Trend is at 13%)</a:t>
            </a:r>
          </a:p>
          <a:p>
            <a:pPr marL="228594" indent="-228594">
              <a:buFont typeface="Wingdings" panose="05000000000000000000" pitchFamily="2" charset="2"/>
              <a:buChar char="Ø"/>
            </a:pPr>
            <a:r>
              <a:rPr lang="en-US" sz="1467" b="1" dirty="0">
                <a:solidFill>
                  <a:schemeClr val="bg1"/>
                </a:solidFill>
              </a:rPr>
              <a:t>Specialty has decreased 16.6% - Flex Access program is Working!</a:t>
            </a:r>
          </a:p>
        </p:txBody>
      </p:sp>
      <p:pic>
        <p:nvPicPr>
          <p:cNvPr id="4" name="Picture 3">
            <a:extLst>
              <a:ext uri="{FF2B5EF4-FFF2-40B4-BE49-F238E27FC236}">
                <a16:creationId xmlns:a16="http://schemas.microsoft.com/office/drawing/2014/main" id="{92F61CE8-1FC1-4FB8-4E45-B1400A84B486}"/>
              </a:ext>
            </a:extLst>
          </p:cNvPr>
          <p:cNvPicPr>
            <a:picLocks noChangeAspect="1"/>
          </p:cNvPicPr>
          <p:nvPr/>
        </p:nvPicPr>
        <p:blipFill>
          <a:blip r:embed="rId3"/>
          <a:stretch>
            <a:fillRect/>
          </a:stretch>
        </p:blipFill>
        <p:spPr>
          <a:xfrm>
            <a:off x="0" y="1256040"/>
            <a:ext cx="9144000" cy="3902927"/>
          </a:xfrm>
          <a:prstGeom prst="rect">
            <a:avLst/>
          </a:prstGeom>
        </p:spPr>
      </p:pic>
      <p:sp>
        <p:nvSpPr>
          <p:cNvPr id="5" name="Oval 4">
            <a:extLst>
              <a:ext uri="{FF2B5EF4-FFF2-40B4-BE49-F238E27FC236}">
                <a16:creationId xmlns:a16="http://schemas.microsoft.com/office/drawing/2014/main" id="{D67EE7A6-D165-7994-6EC3-2C120DA31A90}"/>
              </a:ext>
            </a:extLst>
          </p:cNvPr>
          <p:cNvSpPr/>
          <p:nvPr/>
        </p:nvSpPr>
        <p:spPr>
          <a:xfrm>
            <a:off x="8119534" y="2429932"/>
            <a:ext cx="541764" cy="4402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F99589-EC0F-091D-E3A0-1E0A2EC7BFAA}"/>
              </a:ext>
            </a:extLst>
          </p:cNvPr>
          <p:cNvSpPr/>
          <p:nvPr/>
        </p:nvSpPr>
        <p:spPr>
          <a:xfrm>
            <a:off x="8119534" y="4775199"/>
            <a:ext cx="541764" cy="30480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80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2026 Renewal</a:t>
            </a:r>
          </a:p>
        </p:txBody>
      </p:sp>
      <p:sp>
        <p:nvSpPr>
          <p:cNvPr id="6" name="Subtitle 5"/>
          <p:cNvSpPr>
            <a:spLocks noGrp="1"/>
          </p:cNvSpPr>
          <p:nvPr>
            <p:ph type="subTitle" idx="1"/>
          </p:nvPr>
        </p:nvSpPr>
        <p:spPr/>
        <p:txBody>
          <a:bodyPr/>
          <a:lstStyle/>
          <a:p>
            <a:r>
              <a:rPr lang="en-US" dirty="0"/>
              <a:t>Renewal Decisions</a:t>
            </a:r>
          </a:p>
        </p:txBody>
      </p:sp>
    </p:spTree>
    <p:extLst>
      <p:ext uri="{BB962C8B-B14F-4D97-AF65-F5344CB8AC3E}">
        <p14:creationId xmlns:p14="http://schemas.microsoft.com/office/powerpoint/2010/main" val="28495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13136</TotalTime>
  <Words>1253</Words>
  <Application>Microsoft Office PowerPoint</Application>
  <PresentationFormat>On-screen Show (4:3)</PresentationFormat>
  <Paragraphs>211</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Gotham Narrow Light</vt:lpstr>
      <vt:lpstr>Gotham Narrow Medium</vt:lpstr>
      <vt:lpstr>Wingdings</vt:lpstr>
      <vt:lpstr>Office Theme</vt:lpstr>
      <vt:lpstr>OKHEEI Board Meeting</vt:lpstr>
      <vt:lpstr>PowerPoint Presentation</vt:lpstr>
      <vt:lpstr>Plan Performance</vt:lpstr>
      <vt:lpstr>PowerPoint Presentation</vt:lpstr>
      <vt:lpstr>PowerPoint Presentation</vt:lpstr>
      <vt:lpstr>Year over Year Large Claim Trend</vt:lpstr>
      <vt:lpstr>Large Claimants</vt:lpstr>
      <vt:lpstr>PowerPoint Presentation</vt:lpstr>
      <vt:lpstr>2026 Renewal</vt:lpstr>
      <vt:lpstr>2026 RFP </vt:lpstr>
      <vt:lpstr>Enrollment Breakdown</vt:lpstr>
      <vt:lpstr>2027 Renewal</vt:lpstr>
      <vt:lpstr>Renewal Timeline – OKHEEI</vt:lpstr>
      <vt:lpstr>2027 Solutions </vt:lpstr>
      <vt:lpstr>2027 Addt. Strategic Solutions</vt:lpstr>
      <vt:lpstr>2026 LTC Kickoff</vt:lpstr>
      <vt:lpstr>General Disclaimers</vt:lpstr>
      <vt:lpstr>Thank you!</vt:lpstr>
    </vt:vector>
  </TitlesOfParts>
  <Company>Arthur J. Gallagher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Suhani Lageman</dc:creator>
  <cp:lastModifiedBy>Brenda Burgess</cp:lastModifiedBy>
  <cp:revision>68</cp:revision>
  <dcterms:created xsi:type="dcterms:W3CDTF">2025-01-23T23:34:18Z</dcterms:created>
  <dcterms:modified xsi:type="dcterms:W3CDTF">2026-01-07T02:33:26Z</dcterms:modified>
</cp:coreProperties>
</file>